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141" autoAdjust="0"/>
  </p:normalViewPr>
  <p:slideViewPr>
    <p:cSldViewPr snapToGrid="0" snapToObjects="1">
      <p:cViewPr varScale="1">
        <p:scale>
          <a:sx n="90" d="100"/>
          <a:sy n="90" d="100"/>
        </p:scale>
        <p:origin x="-11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9140A1-A2A7-A74F-8EF9-083B4B407AE1}" type="datetimeFigureOut">
              <a:rPr lang="en-US" smtClean="0"/>
              <a:t>9/11/13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C01FEA-D07B-3C41-8993-90658333BA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6853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01FEA-D07B-3C41-8993-90658333BAB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8865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01FEA-D07B-3C41-8993-90658333BAB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8421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899FF-4225-D14C-82C7-9836E5582AD1}" type="datetimeFigureOut">
              <a:rPr lang="en-US" smtClean="0"/>
              <a:t>9/11/13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5CEE3-7D75-8D44-8DFA-158BD9C18E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069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899FF-4225-D14C-82C7-9836E5582AD1}" type="datetimeFigureOut">
              <a:rPr lang="en-US" smtClean="0"/>
              <a:t>9/11/13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5CEE3-7D75-8D44-8DFA-158BD9C18E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3658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899FF-4225-D14C-82C7-9836E5582AD1}" type="datetimeFigureOut">
              <a:rPr lang="en-US" smtClean="0"/>
              <a:t>9/11/13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5CEE3-7D75-8D44-8DFA-158BD9C18E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3888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899FF-4225-D14C-82C7-9836E5582AD1}" type="datetimeFigureOut">
              <a:rPr lang="en-US" smtClean="0"/>
              <a:t>9/11/13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5CEE3-7D75-8D44-8DFA-158BD9C18E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9121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899FF-4225-D14C-82C7-9836E5582AD1}" type="datetimeFigureOut">
              <a:rPr lang="en-US" smtClean="0"/>
              <a:t>9/11/13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5CEE3-7D75-8D44-8DFA-158BD9C18E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4203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899FF-4225-D14C-82C7-9836E5582AD1}" type="datetimeFigureOut">
              <a:rPr lang="en-US" smtClean="0"/>
              <a:t>9/11/13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5CEE3-7D75-8D44-8DFA-158BD9C18E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0364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899FF-4225-D14C-82C7-9836E5582AD1}" type="datetimeFigureOut">
              <a:rPr lang="en-US" smtClean="0"/>
              <a:t>9/11/13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5CEE3-7D75-8D44-8DFA-158BD9C18E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7866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899FF-4225-D14C-82C7-9836E5582AD1}" type="datetimeFigureOut">
              <a:rPr lang="en-US" smtClean="0"/>
              <a:t>9/11/13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5CEE3-7D75-8D44-8DFA-158BD9C18E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6613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899FF-4225-D14C-82C7-9836E5582AD1}" type="datetimeFigureOut">
              <a:rPr lang="en-US" smtClean="0"/>
              <a:t>9/11/13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5CEE3-7D75-8D44-8DFA-158BD9C18E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511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899FF-4225-D14C-82C7-9836E5582AD1}" type="datetimeFigureOut">
              <a:rPr lang="en-US" smtClean="0"/>
              <a:t>9/11/13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5CEE3-7D75-8D44-8DFA-158BD9C18E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4201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899FF-4225-D14C-82C7-9836E5582AD1}" type="datetimeFigureOut">
              <a:rPr lang="en-US" smtClean="0"/>
              <a:t>9/11/13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5CEE3-7D75-8D44-8DFA-158BD9C18E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3331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8899FF-4225-D14C-82C7-9836E5582AD1}" type="datetimeFigureOut">
              <a:rPr lang="en-US" smtClean="0"/>
              <a:t>9/11/13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35CEE3-7D75-8D44-8DFA-158BD9C18E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522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4" Type="http://schemas.openxmlformats.org/officeDocument/2006/relationships/image" Target="../media/image2.emf"/><Relationship Id="rId5" Type="http://schemas.openxmlformats.org/officeDocument/2006/relationships/image" Target="../media/image3.emf"/><Relationship Id="rId6" Type="http://schemas.openxmlformats.org/officeDocument/2006/relationships/image" Target="../media/image4.emf"/><Relationship Id="rId7" Type="http://schemas.openxmlformats.org/officeDocument/2006/relationships/image" Target="../media/image5.emf"/><Relationship Id="rId8" Type="http://schemas.openxmlformats.org/officeDocument/2006/relationships/image" Target="../media/image6.emf"/><Relationship Id="rId9" Type="http://schemas.openxmlformats.org/officeDocument/2006/relationships/image" Target="../media/image7.emf"/><Relationship Id="rId10" Type="http://schemas.openxmlformats.org/officeDocument/2006/relationships/image" Target="../media/image8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4" Type="http://schemas.openxmlformats.org/officeDocument/2006/relationships/image" Target="../media/image11.emf"/><Relationship Id="rId5" Type="http://schemas.openxmlformats.org/officeDocument/2006/relationships/image" Target="../media/image12.emf"/><Relationship Id="rId6" Type="http://schemas.openxmlformats.org/officeDocument/2006/relationships/image" Target="../media/image13.emf"/><Relationship Id="rId7" Type="http://schemas.openxmlformats.org/officeDocument/2006/relationships/image" Target="../media/image14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4" Type="http://schemas.openxmlformats.org/officeDocument/2006/relationships/image" Target="../media/image17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4" Type="http://schemas.openxmlformats.org/officeDocument/2006/relationships/image" Target="../media/image19.emf"/><Relationship Id="rId5" Type="http://schemas.openxmlformats.org/officeDocument/2006/relationships/image" Target="../media/image20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4" Type="http://schemas.openxmlformats.org/officeDocument/2006/relationships/image" Target="../media/image23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7960" y="29536"/>
            <a:ext cx="15696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PHY 303L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16818" y="556970"/>
            <a:ext cx="77276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Homepage: </a:t>
            </a:r>
            <a:r>
              <a:rPr lang="en-US" sz="2800" dirty="0" err="1" smtClean="0"/>
              <a:t>www.ph.utexas.edu</a:t>
            </a:r>
            <a:r>
              <a:rPr lang="en-US" sz="2800" dirty="0" smtClean="0"/>
              <a:t>/~itiq/</a:t>
            </a:r>
            <a:r>
              <a:rPr lang="en-US" sz="2800" dirty="0" smtClean="0"/>
              <a:t>303Lf13</a:t>
            </a:r>
            <a:r>
              <a:rPr lang="en-US" sz="2800" dirty="0" smtClean="0"/>
              <a:t>/chiu</a:t>
            </a:r>
            <a:endParaRPr lang="en-US" sz="2800" dirty="0"/>
          </a:p>
        </p:txBody>
      </p:sp>
      <p:sp>
        <p:nvSpPr>
          <p:cNvPr id="6" name="Right Brace 5"/>
          <p:cNvSpPr/>
          <p:nvPr/>
        </p:nvSpPr>
        <p:spPr>
          <a:xfrm rot="5400000">
            <a:off x="3617652" y="-160255"/>
            <a:ext cx="428221" cy="2909113"/>
          </a:xfrm>
          <a:prstGeom prst="righ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347674" y="1508412"/>
            <a:ext cx="300154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(UT Physics department)</a:t>
            </a:r>
            <a:endParaRPr lang="en-US" sz="2200" dirty="0"/>
          </a:p>
        </p:txBody>
      </p:sp>
      <p:sp>
        <p:nvSpPr>
          <p:cNvPr id="8" name="TextBox 7"/>
          <p:cNvSpPr txBox="1"/>
          <p:nvPr/>
        </p:nvSpPr>
        <p:spPr>
          <a:xfrm>
            <a:off x="932263" y="2194597"/>
            <a:ext cx="7520294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 smtClean="0"/>
              <a:t>Resources used in this course:</a:t>
            </a:r>
          </a:p>
          <a:p>
            <a:pPr marL="457200" indent="-457200">
              <a:buFont typeface="Arial"/>
              <a:buChar char="•"/>
            </a:pPr>
            <a:r>
              <a:rPr lang="en-US" sz="2600" dirty="0" smtClean="0"/>
              <a:t>Syllabus</a:t>
            </a:r>
          </a:p>
          <a:p>
            <a:pPr marL="457200" indent="-457200">
              <a:buFont typeface="Arial"/>
              <a:buChar char="•"/>
            </a:pPr>
            <a:r>
              <a:rPr lang="en-US" sz="2600" dirty="0" smtClean="0"/>
              <a:t>Lesson plan</a:t>
            </a:r>
          </a:p>
          <a:p>
            <a:pPr marL="457200" indent="-457200">
              <a:buFont typeface="Arial"/>
              <a:buChar char="•"/>
            </a:pPr>
            <a:r>
              <a:rPr lang="en-US" sz="2600" dirty="0" smtClean="0"/>
              <a:t>Lecture slides</a:t>
            </a:r>
            <a:endParaRPr lang="en-US" sz="2600" dirty="0"/>
          </a:p>
        </p:txBody>
      </p:sp>
      <p:sp>
        <p:nvSpPr>
          <p:cNvPr id="9" name="TextBox 8"/>
          <p:cNvSpPr txBox="1"/>
          <p:nvPr/>
        </p:nvSpPr>
        <p:spPr>
          <a:xfrm>
            <a:off x="812142" y="4083227"/>
            <a:ext cx="6917278" cy="25237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Overview of this course:</a:t>
            </a:r>
          </a:p>
          <a:p>
            <a:pPr marL="285750" indent="-285750">
              <a:buFont typeface="Arial"/>
              <a:buChar char="•"/>
            </a:pPr>
            <a:r>
              <a:rPr lang="en-US" sz="2600" dirty="0" smtClean="0"/>
              <a:t>Preview the lesson: </a:t>
            </a:r>
            <a:r>
              <a:rPr lang="en-US" sz="2600" u="sng" dirty="0" smtClean="0"/>
              <a:t>learning modules </a:t>
            </a:r>
            <a:r>
              <a:rPr lang="en-US" sz="2600" dirty="0" smtClean="0"/>
              <a:t>(in Quest)</a:t>
            </a:r>
          </a:p>
          <a:p>
            <a:pPr marL="285750" indent="-285750">
              <a:buFont typeface="Arial"/>
              <a:buChar char="•"/>
            </a:pPr>
            <a:r>
              <a:rPr lang="en-US" sz="2600" dirty="0" smtClean="0"/>
              <a:t>Use of </a:t>
            </a:r>
            <a:r>
              <a:rPr lang="en-US" sz="2600" u="sng" dirty="0" smtClean="0"/>
              <a:t>Clickers</a:t>
            </a:r>
            <a:r>
              <a:rPr lang="en-US" sz="2600" dirty="0" smtClean="0"/>
              <a:t> during the lecture</a:t>
            </a:r>
          </a:p>
          <a:p>
            <a:pPr marL="285750" indent="-285750">
              <a:buFont typeface="Arial"/>
              <a:buChar char="•"/>
            </a:pPr>
            <a:r>
              <a:rPr lang="en-US" sz="2600" dirty="0" smtClean="0"/>
              <a:t>Use of Quest homework system</a:t>
            </a:r>
          </a:p>
          <a:p>
            <a:pPr marL="285750" indent="-285750">
              <a:buFont typeface="Arial"/>
              <a:buChar char="•"/>
            </a:pPr>
            <a:r>
              <a:rPr lang="en-US" sz="2600" dirty="0" smtClean="0"/>
              <a:t>TA sessions</a:t>
            </a:r>
          </a:p>
          <a:p>
            <a:pPr marL="285750" indent="-285750">
              <a:buFont typeface="Arial"/>
              <a:buChar char="•"/>
            </a:pPr>
            <a:r>
              <a:rPr lang="en-US" sz="2600" b="1" dirty="0" smtClean="0"/>
              <a:t>4 midterms and 1 final</a:t>
            </a:r>
          </a:p>
        </p:txBody>
      </p:sp>
    </p:spTree>
    <p:extLst>
      <p:ext uri="{BB962C8B-B14F-4D97-AF65-F5344CB8AC3E}">
        <p14:creationId xmlns:p14="http://schemas.microsoft.com/office/powerpoint/2010/main" val="34799153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4769"/>
            <a:ext cx="45272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Basic Principles of Mechanics</a:t>
            </a:r>
            <a:endParaRPr lang="en-US" sz="28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1727636" y="764099"/>
            <a:ext cx="29817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Momentum principle: </a:t>
            </a:r>
            <a:endParaRPr lang="en-US" sz="2400" b="1" dirty="0"/>
          </a:p>
        </p:txBody>
      </p:sp>
      <p:pic>
        <p:nvPicPr>
          <p:cNvPr id="7" name="Picture 6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2929" y="852708"/>
            <a:ext cx="1953755" cy="402592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>
          <a:xfrm flipH="1">
            <a:off x="6393772" y="523221"/>
            <a:ext cx="679250" cy="28518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718638" y="152150"/>
            <a:ext cx="108670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impulse</a:t>
            </a:r>
            <a:endParaRPr lang="en-US" sz="2200" dirty="0"/>
          </a:p>
        </p:txBody>
      </p:sp>
      <p:sp>
        <p:nvSpPr>
          <p:cNvPr id="13" name="TextBox 12"/>
          <p:cNvSpPr txBox="1"/>
          <p:nvPr/>
        </p:nvSpPr>
        <p:spPr>
          <a:xfrm>
            <a:off x="206728" y="1437981"/>
            <a:ext cx="21279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Nonrelativistic:</a:t>
            </a:r>
            <a:endParaRPr lang="en-US" sz="2400" b="1" dirty="0"/>
          </a:p>
        </p:txBody>
      </p:sp>
      <p:pic>
        <p:nvPicPr>
          <p:cNvPr id="14" name="Picture 13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4855" y="1512442"/>
            <a:ext cx="3649781" cy="303213"/>
          </a:xfrm>
          <a:prstGeom prst="rect">
            <a:avLst/>
          </a:prstGeom>
        </p:spPr>
      </p:pic>
      <p:pic>
        <p:nvPicPr>
          <p:cNvPr id="16" name="Picture 15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3468" y="1914414"/>
            <a:ext cx="4172747" cy="834549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0" y="2763731"/>
            <a:ext cx="23245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Energy Principle:</a:t>
            </a:r>
            <a:endParaRPr lang="en-US" sz="24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472519" y="3122020"/>
            <a:ext cx="274834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For 1 massive particle:</a:t>
            </a:r>
            <a:endParaRPr lang="en-US" sz="2200" dirty="0"/>
          </a:p>
        </p:txBody>
      </p:sp>
      <p:pic>
        <p:nvPicPr>
          <p:cNvPr id="20" name="Picture 19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4224" y="2985867"/>
            <a:ext cx="1729215" cy="752717"/>
          </a:xfrm>
          <a:prstGeom prst="rect">
            <a:avLst/>
          </a:prstGeom>
        </p:spPr>
      </p:pic>
      <p:pic>
        <p:nvPicPr>
          <p:cNvPr id="21" name="Picture 20" descr="latex-image-1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0223" y="3195860"/>
            <a:ext cx="3199995" cy="308965"/>
          </a:xfrm>
          <a:prstGeom prst="rect">
            <a:avLst/>
          </a:prstGeom>
        </p:spPr>
      </p:pic>
      <p:pic>
        <p:nvPicPr>
          <p:cNvPr id="22" name="Picture 21" descr="gravity.pd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3772" y="3567675"/>
            <a:ext cx="2138196" cy="2052286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120194" y="3609891"/>
            <a:ext cx="12710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Gravity</a:t>
            </a:r>
            <a:endParaRPr lang="en-US" sz="2800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640668" y="4133111"/>
            <a:ext cx="5160387" cy="11541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300" dirty="0" smtClean="0"/>
              <a:t>Path </a:t>
            </a:r>
            <a:r>
              <a:rPr lang="en-US" sz="2300" i="1" dirty="0" smtClean="0"/>
              <a:t>m</a:t>
            </a:r>
            <a:r>
              <a:rPr lang="en-US" sz="2300" dirty="0" smtClean="0"/>
              <a:t> by height </a:t>
            </a:r>
            <a:r>
              <a:rPr lang="en-US" sz="2300" i="1" dirty="0" smtClean="0"/>
              <a:t>h</a:t>
            </a:r>
          </a:p>
          <a:p>
            <a:r>
              <a:rPr lang="en-US" sz="2300" dirty="0" smtClean="0"/>
              <a:t>Let go at the initial point </a:t>
            </a:r>
            <a:r>
              <a:rPr lang="en-US" sz="2300" i="1" dirty="0"/>
              <a:t>i</a:t>
            </a:r>
            <a:endParaRPr lang="en-US" sz="2300" i="1" dirty="0" smtClean="0"/>
          </a:p>
          <a:p>
            <a:r>
              <a:rPr lang="en-US" sz="2300" dirty="0" smtClean="0"/>
              <a:t>Particle is accelerated with acceleration </a:t>
            </a:r>
            <a:r>
              <a:rPr lang="en-US" sz="2300" i="1" dirty="0" smtClean="0"/>
              <a:t>g</a:t>
            </a:r>
            <a:r>
              <a:rPr lang="en-US" sz="2300" dirty="0" smtClean="0"/>
              <a:t> </a:t>
            </a:r>
            <a:endParaRPr lang="en-US" sz="2300" dirty="0"/>
          </a:p>
        </p:txBody>
      </p:sp>
      <p:pic>
        <p:nvPicPr>
          <p:cNvPr id="25" name="Picture 24" descr="latex-image-1.pdf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42" y="5287273"/>
            <a:ext cx="3930850" cy="400665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472519" y="5710028"/>
            <a:ext cx="413248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i="1" dirty="0" smtClean="0"/>
              <a:t>You are ready to study M&amp;I Vol. II: E&amp;M so long as you have the basic knowledge of:</a:t>
            </a:r>
          </a:p>
        </p:txBody>
      </p:sp>
      <p:pic>
        <p:nvPicPr>
          <p:cNvPr id="27" name="Picture 26" descr="latex-image-1.pdf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1038" y="5880051"/>
            <a:ext cx="2732560" cy="858241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7353594" y="5924546"/>
            <a:ext cx="179040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/>
              <a:t>(and their applications)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5456219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24869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Review Vectors</a:t>
            </a:r>
            <a:endParaRPr lang="en-US" sz="2800" b="1" dirty="0"/>
          </a:p>
        </p:txBody>
      </p:sp>
      <p:pic>
        <p:nvPicPr>
          <p:cNvPr id="5" name="Picture 4" descr="coordinate-vector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845" y="493684"/>
            <a:ext cx="3086100" cy="3429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396243" y="765848"/>
            <a:ext cx="20861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Vector in 3D:</a:t>
            </a:r>
            <a:endParaRPr lang="en-US" sz="2800" dirty="0"/>
          </a:p>
        </p:txBody>
      </p:sp>
      <p:pic>
        <p:nvPicPr>
          <p:cNvPr id="7" name="Picture 6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621" y="857268"/>
            <a:ext cx="2755900" cy="4318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396243" y="1423930"/>
            <a:ext cx="20861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Vector in 2D:</a:t>
            </a:r>
            <a:endParaRPr lang="en-US" sz="2800" dirty="0"/>
          </a:p>
        </p:txBody>
      </p:sp>
      <p:pic>
        <p:nvPicPr>
          <p:cNvPr id="15" name="Picture 14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621" y="1423930"/>
            <a:ext cx="3301217" cy="97485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18136" y="4063667"/>
            <a:ext cx="34345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Displacement Vectors</a:t>
            </a:r>
            <a:endParaRPr lang="en-US" sz="2800" b="1" dirty="0"/>
          </a:p>
        </p:txBody>
      </p:sp>
      <p:pic>
        <p:nvPicPr>
          <p:cNvPr id="18" name="Picture 17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4982" y="5319975"/>
            <a:ext cx="2286000" cy="457200"/>
          </a:xfrm>
          <a:prstGeom prst="rect">
            <a:avLst/>
          </a:prstGeom>
        </p:spPr>
      </p:pic>
      <p:pic>
        <p:nvPicPr>
          <p:cNvPr id="19" name="Picture 18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4982" y="5947061"/>
            <a:ext cx="2247900" cy="49530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221494" y="4764103"/>
            <a:ext cx="28030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Intuitive Description:</a:t>
            </a:r>
            <a:endParaRPr lang="en-US" sz="2400" dirty="0"/>
          </a:p>
        </p:txBody>
      </p:sp>
      <p:sp>
        <p:nvSpPr>
          <p:cNvPr id="21" name="TextBox 20"/>
          <p:cNvSpPr txBox="1"/>
          <p:nvPr/>
        </p:nvSpPr>
        <p:spPr>
          <a:xfrm>
            <a:off x="577335" y="5207907"/>
            <a:ext cx="381913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Starting at A, add D, it ends at B</a:t>
            </a:r>
            <a:endParaRPr lang="en-US" sz="2200" dirty="0"/>
          </a:p>
        </p:txBody>
      </p:sp>
      <p:pic>
        <p:nvPicPr>
          <p:cNvPr id="3" name="Picture 2" descr="displacement-vectors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1500" y="3470561"/>
            <a:ext cx="4089400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8523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8175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Magnitude</a:t>
            </a:r>
            <a:endParaRPr lang="en-US" sz="2800" b="1" dirty="0"/>
          </a:p>
        </p:txBody>
      </p:sp>
      <p:pic>
        <p:nvPicPr>
          <p:cNvPr id="5" name="Picture 4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418" y="577584"/>
            <a:ext cx="5346700" cy="939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910606" y="844453"/>
            <a:ext cx="7166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(3D)</a:t>
            </a:r>
            <a:endParaRPr lang="en-US" sz="2400" dirty="0"/>
          </a:p>
        </p:txBody>
      </p:sp>
      <p:pic>
        <p:nvPicPr>
          <p:cNvPr id="7" name="Picture 6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0718" y="1517384"/>
            <a:ext cx="3200400" cy="8255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910606" y="1588541"/>
            <a:ext cx="7166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(2D)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2513531" y="3517983"/>
            <a:ext cx="17001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Unit Vector:</a:t>
            </a:r>
            <a:endParaRPr lang="en-US" sz="2400" dirty="0"/>
          </a:p>
        </p:txBody>
      </p:sp>
      <p:pic>
        <p:nvPicPr>
          <p:cNvPr id="10" name="Picture 9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2232" y="3180281"/>
            <a:ext cx="1689100" cy="11938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21945" y="4732284"/>
            <a:ext cx="33195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Product of 2 Vectors:</a:t>
            </a:r>
            <a:endParaRPr lang="en-US" sz="28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959806" y="5409635"/>
            <a:ext cx="409183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 Scalar Product = Dot Product</a:t>
            </a:r>
          </a:p>
          <a:p>
            <a:r>
              <a:rPr lang="en-US" sz="2400" dirty="0" smtClean="0"/>
              <a:t>Vector Product = Cross Product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279684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9532" y="-44304"/>
            <a:ext cx="44661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Scalar Product = Dot Product</a:t>
            </a:r>
            <a:endParaRPr lang="en-US" sz="2800" b="1" dirty="0"/>
          </a:p>
        </p:txBody>
      </p:sp>
      <p:pic>
        <p:nvPicPr>
          <p:cNvPr id="5" name="Picture 4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419" y="537988"/>
            <a:ext cx="6832600" cy="584200"/>
          </a:xfrm>
          <a:prstGeom prst="rect">
            <a:avLst/>
          </a:prstGeom>
        </p:spPr>
      </p:pic>
      <p:pic>
        <p:nvPicPr>
          <p:cNvPr id="6" name="Picture 5" descr="angles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2873" y="1122188"/>
            <a:ext cx="2643159" cy="2556852"/>
          </a:xfrm>
          <a:prstGeom prst="rect">
            <a:avLst/>
          </a:prstGeom>
        </p:spPr>
      </p:pic>
      <p:pic>
        <p:nvPicPr>
          <p:cNvPr id="2" name="Picture 1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828" y="3762600"/>
            <a:ext cx="7789782" cy="2969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023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9532" y="-44304"/>
            <a:ext cx="48177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Vector Product = Cross Product</a:t>
            </a:r>
            <a:endParaRPr lang="en-US" sz="2800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68409"/>
            <a:ext cx="9144000" cy="3563815"/>
          </a:xfrm>
          <a:prstGeom prst="rect">
            <a:avLst/>
          </a:prstGeom>
        </p:spPr>
      </p:pic>
      <p:pic>
        <p:nvPicPr>
          <p:cNvPr id="3" name="Picture 2" descr="3D-vector-product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7111" y="217310"/>
            <a:ext cx="4032956" cy="3209203"/>
          </a:xfrm>
          <a:prstGeom prst="rect">
            <a:avLst/>
          </a:prstGeom>
        </p:spPr>
      </p:pic>
      <p:pic>
        <p:nvPicPr>
          <p:cNvPr id="2" name="Picture 1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888" y="886178"/>
            <a:ext cx="39370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9512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502</TotalTime>
  <Words>192</Words>
  <Application>Microsoft Macintosh PowerPoint</Application>
  <PresentationFormat>On-screen Show (4:3)</PresentationFormat>
  <Paragraphs>42</Paragraphs>
  <Slides>6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Camron Matschek</dc:creator>
  <cp:lastModifiedBy>Camron Matschek</cp:lastModifiedBy>
  <cp:revision>17</cp:revision>
  <dcterms:created xsi:type="dcterms:W3CDTF">2013-06-29T22:31:30Z</dcterms:created>
  <dcterms:modified xsi:type="dcterms:W3CDTF">2013-09-11T22:07:46Z</dcterms:modified>
</cp:coreProperties>
</file>