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3" r:id="rId3"/>
    <p:sldId id="264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4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BD2106-FF8C-FE45-98D3-4BAB2E28E45E}" type="datetime1">
              <a:rPr lang="en-US" smtClean="0"/>
              <a:t>1/12/14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7CDA1-18D8-304D-8E87-38EAABCCA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5272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4544B8-368F-2C43-B3EE-88E401DB0634}" type="datetime1">
              <a:rPr lang="en-US" smtClean="0"/>
              <a:t>1/12/14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D334B7-6182-E545-B75D-568BE2A4E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514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334B7-6182-E545-B75D-568BE2A4E3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116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334B7-6182-E545-B75D-568BE2A4E36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25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308BD-FE97-8D41-B312-7DE2F8A257E3}" type="datetime1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9CFD-2BDB-584E-A66F-5817B20AF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68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C37A-9CE2-7748-B63C-30F33516EDC2}" type="datetime1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9CFD-2BDB-584E-A66F-5817B20AF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57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A73ED-305D-784A-ACE8-EB78B029A92B}" type="datetime1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9CFD-2BDB-584E-A66F-5817B20AF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50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583F-3B8E-C848-91DE-8C108EB3DE83}" type="datetime1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9CFD-2BDB-584E-A66F-5817B20AF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39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0077-C494-D243-B34E-242ADB411CB9}" type="datetime1">
              <a:rPr lang="en-US" smtClean="0"/>
              <a:t>1/12/14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9CFD-2BDB-584E-A66F-5817B20AF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380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FFAA6-D398-0541-BA58-56577D5CC1FE}" type="datetime1">
              <a:rPr lang="en-US" smtClean="0"/>
              <a:t>1/12/14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9CFD-2BDB-584E-A66F-5817B20AF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62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D5B8D-459A-964F-A7DC-0E01C4252506}" type="datetime1">
              <a:rPr lang="en-US" smtClean="0"/>
              <a:t>1/12/14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9CFD-2BDB-584E-A66F-5817B20AF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436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728A-E0E7-D349-9CA6-C81F8832165B}" type="datetime1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9CFD-2BDB-584E-A66F-5817B20AF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91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F8851-097D-C346-803F-9DDFC3A6CE02}" type="datetime1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9CFD-2BDB-584E-A66F-5817B20AF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98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91E9E-3259-9640-AE45-9E3FE59D9AE8}" type="datetime1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9CFD-2BDB-584E-A66F-5817B20AF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01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5DE26-B079-2E40-8271-5B701CDD61A4}" type="datetime1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9CFD-2BDB-584E-A66F-5817B20AF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30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711A5-7A5A-8341-87A7-AE93ACF135C3}" type="datetime1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59CFD-2BDB-584E-A66F-5817B20AF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258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6" Type="http://schemas.openxmlformats.org/officeDocument/2006/relationships/image" Target="../media/image13.emf"/><Relationship Id="rId7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6" Type="http://schemas.openxmlformats.org/officeDocument/2006/relationships/image" Target="../media/image18.emf"/><Relationship Id="rId7" Type="http://schemas.openxmlformats.org/officeDocument/2006/relationships/image" Target="../media/image19.emf"/><Relationship Id="rId8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6" Type="http://schemas.openxmlformats.org/officeDocument/2006/relationships/image" Target="../media/image25.emf"/><Relationship Id="rId7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emf"/><Relationship Id="rId5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4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5440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Lecture 4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7195" y="523220"/>
            <a:ext cx="7336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1. Review superposition principle and dipole field pattern</a:t>
            </a:r>
            <a:endParaRPr lang="en-US" sz="2400" dirty="0"/>
          </a:p>
        </p:txBody>
      </p:sp>
      <p:pic>
        <p:nvPicPr>
          <p:cNvPr id="7" name="Picture 6" descr="Superposition-Principl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95" y="3694283"/>
            <a:ext cx="4643047" cy="2790188"/>
          </a:xfrm>
          <a:prstGeom prst="rect">
            <a:avLst/>
          </a:prstGeom>
        </p:spPr>
      </p:pic>
      <p:pic>
        <p:nvPicPr>
          <p:cNvPr id="8" name="Picture 7" descr="zoomed-superposition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188" y="4272772"/>
            <a:ext cx="3599432" cy="2211699"/>
          </a:xfrm>
          <a:prstGeom prst="rect">
            <a:avLst/>
          </a:prstGeom>
        </p:spPr>
      </p:pic>
      <p:pic>
        <p:nvPicPr>
          <p:cNvPr id="9" name="Picture 8" descr="Atoms-Electric-Field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154" y="1564099"/>
            <a:ext cx="3157102" cy="17237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4539" y="1206407"/>
            <a:ext cx="28862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Field Pattern of Charge:</a:t>
            </a:r>
            <a:endParaRPr lang="en-US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5504879" y="3694283"/>
            <a:ext cx="31333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Method of Parallelogram:</a:t>
            </a:r>
            <a:endParaRPr lang="en-US" sz="2200" dirty="0"/>
          </a:p>
        </p:txBody>
      </p:sp>
      <p:pic>
        <p:nvPicPr>
          <p:cNvPr id="2" name="Picture 1" descr="Electric_Field_Dipole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50" y="1351708"/>
            <a:ext cx="41148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443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cker4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6022" y="-192901"/>
            <a:ext cx="8167300" cy="981381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00665" y="434025"/>
            <a:ext cx="2813538" cy="659076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29283" y="631436"/>
            <a:ext cx="1496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Clicker 4-1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4066750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cker5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0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4862" y="0"/>
            <a:ext cx="6688183" cy="38580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59173" y="32150"/>
            <a:ext cx="6960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Clicker 401: Dipole field pattern and dipole interaction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1675093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24446"/>
            <a:ext cx="245123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Field at a point P</a:t>
            </a:r>
            <a:endParaRPr lang="en-US" sz="2600" dirty="0"/>
          </a:p>
        </p:txBody>
      </p:sp>
      <p:pic>
        <p:nvPicPr>
          <p:cNvPr id="5" name="Picture 4" descr="field-at-P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39" y="536753"/>
            <a:ext cx="8472439" cy="2382273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534" y="3226152"/>
            <a:ext cx="5505572" cy="2810136"/>
          </a:xfrm>
          <a:prstGeom prst="rect">
            <a:avLst/>
          </a:prstGeom>
        </p:spPr>
      </p:pic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247" y="3081477"/>
            <a:ext cx="20193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31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54378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Digression on small epsilon expansion</a:t>
            </a:r>
            <a:endParaRPr lang="en-US" sz="2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0184" y="1939864"/>
            <a:ext cx="259157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u="sng" dirty="0" smtClean="0"/>
              <a:t>General Formula: </a:t>
            </a:r>
            <a:endParaRPr lang="en-US" sz="2600" u="sng" dirty="0"/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549" y="3018721"/>
            <a:ext cx="2603500" cy="939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85741" y="3225477"/>
            <a:ext cx="2734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Where a is negative: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066013" y="4066724"/>
            <a:ext cx="1252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Product: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91653" y="4614353"/>
            <a:ext cx="8615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 the general formula above works for both positive and negative!</a:t>
            </a:r>
            <a:endParaRPr lang="en-US" sz="24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2622855" y="5523322"/>
            <a:ext cx="3898290" cy="827021"/>
            <a:chOff x="2495496" y="5582394"/>
            <a:chExt cx="3898290" cy="827021"/>
          </a:xfrm>
        </p:grpSpPr>
        <p:pic>
          <p:nvPicPr>
            <p:cNvPr id="17" name="Picture 16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2433" y="5775721"/>
              <a:ext cx="3314700" cy="469900"/>
            </a:xfrm>
            <a:prstGeom prst="rect">
              <a:avLst/>
            </a:prstGeom>
          </p:spPr>
        </p:pic>
        <p:sp>
          <p:nvSpPr>
            <p:cNvPr id="18" name="Frame 17"/>
            <p:cNvSpPr/>
            <p:nvPr/>
          </p:nvSpPr>
          <p:spPr>
            <a:xfrm>
              <a:off x="2495496" y="5582394"/>
              <a:ext cx="3898290" cy="827021"/>
            </a:xfrm>
            <a:prstGeom prst="frame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400" y="2481946"/>
            <a:ext cx="6794500" cy="520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85" y="658393"/>
            <a:ext cx="9007413" cy="10723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2788" y="4055914"/>
            <a:ext cx="55499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237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17795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Digression on small epsilon expansion continued...</a:t>
            </a:r>
            <a:endParaRPr lang="en-US" sz="2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39623" y="525830"/>
            <a:ext cx="14497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Examples:</a:t>
            </a:r>
            <a:endParaRPr lang="en-US" sz="24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833" y="987495"/>
            <a:ext cx="4311744" cy="17246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8130" y="2748061"/>
            <a:ext cx="2902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 smtClean="0"/>
              <a:t>At P (from slide 2):</a:t>
            </a:r>
            <a:endParaRPr lang="en-US" sz="2800" u="sng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79" y="3911152"/>
            <a:ext cx="7501254" cy="1707522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073" y="3970228"/>
            <a:ext cx="1447092" cy="7580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040" y="6138001"/>
            <a:ext cx="1270000" cy="304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93789" y="6010672"/>
            <a:ext cx="1074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Dipole:</a:t>
            </a:r>
            <a:endParaRPr lang="en-US" sz="2400" dirty="0"/>
          </a:p>
        </p:txBody>
      </p:sp>
      <p:pic>
        <p:nvPicPr>
          <p:cNvPr id="2" name="Picture 1" descr="field-at-P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196" y="2396125"/>
            <a:ext cx="4437185" cy="15024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623" y="5693901"/>
            <a:ext cx="54229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73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7195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More on dipoles...</a:t>
            </a:r>
            <a:endParaRPr lang="en-US" sz="2600" b="1" dirty="0"/>
          </a:p>
        </p:txBody>
      </p:sp>
      <p:pic>
        <p:nvPicPr>
          <p:cNvPr id="5" name="Picture 4" descr="more-on-dipole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81" y="462907"/>
            <a:ext cx="2990186" cy="3692798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316" y="492443"/>
            <a:ext cx="4114800" cy="5842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316" y="1300946"/>
            <a:ext cx="3429000" cy="4699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316" y="2189142"/>
            <a:ext cx="4775200" cy="1765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8616" y="4244313"/>
            <a:ext cx="29153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u="sng" dirty="0" smtClean="0"/>
              <a:t>Dipole </a:t>
            </a:r>
            <a:r>
              <a:rPr lang="en-US" sz="2600" u="sng" dirty="0" smtClean="0"/>
              <a:t>in Uniform E:</a:t>
            </a:r>
            <a:endParaRPr lang="en-US" sz="2600" u="sng" dirty="0"/>
          </a:p>
        </p:txBody>
      </p:sp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216" y="5061147"/>
            <a:ext cx="4432300" cy="1333500"/>
          </a:xfrm>
          <a:prstGeom prst="rect">
            <a:avLst/>
          </a:prstGeom>
        </p:spPr>
      </p:pic>
      <p:pic>
        <p:nvPicPr>
          <p:cNvPr id="13" name="Picture 12" descr="dipole-in-costant-e-field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07" y="5017351"/>
            <a:ext cx="4398119" cy="152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712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63518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Uniform dipole in uniform E-field continued...</a:t>
            </a:r>
            <a:endParaRPr lang="en-US" sz="2600" dirty="0"/>
          </a:p>
        </p:txBody>
      </p:sp>
      <p:pic>
        <p:nvPicPr>
          <p:cNvPr id="6" name="Picture 5" descr="dipole-in-costant-e-fiel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68" y="990456"/>
            <a:ext cx="4398119" cy="1524976"/>
          </a:xfrm>
          <a:prstGeom prst="rect">
            <a:avLst/>
          </a:prstGeom>
        </p:spPr>
      </p:pic>
      <p:pic>
        <p:nvPicPr>
          <p:cNvPr id="7" name="Picture 6" descr="torque-vector-graphic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487" y="741697"/>
            <a:ext cx="3821461" cy="1773735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448" y="2836032"/>
            <a:ext cx="5257800" cy="419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7131" y="3865488"/>
            <a:ext cx="3073400" cy="1892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67727" y="5296123"/>
            <a:ext cx="1920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Direction: CW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06526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4839"/>
            <a:ext cx="305475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Is electric field real?</a:t>
            </a:r>
            <a:endParaRPr lang="en-US" sz="2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8688" y="513164"/>
            <a:ext cx="78376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Source creates field: field spreads out with the speed of light.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Time taken to spread out 1 foot:</a:t>
            </a:r>
            <a:endParaRPr lang="en-US" sz="24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261" y="1462307"/>
            <a:ext cx="6045200" cy="9398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88" y="3390897"/>
            <a:ext cx="2806700" cy="495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2518" y="3782821"/>
            <a:ext cx="125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Dipole field</a:t>
            </a:r>
            <a:endParaRPr lang="en-US" dirty="0"/>
          </a:p>
        </p:txBody>
      </p:sp>
      <p:pic>
        <p:nvPicPr>
          <p:cNvPr id="9" name="Picture 8" descr="electron-degeneration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824" y="2669524"/>
            <a:ext cx="5432587" cy="18895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8688" y="4830769"/>
            <a:ext cx="6369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At t=0, reaction occurs </a:t>
            </a:r>
            <a:r>
              <a:rPr lang="en-US" sz="2400" dirty="0" smtClean="0">
                <a:sym typeface="Wingdings"/>
              </a:rPr>
              <a:t> dipole system dissolves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98688" y="5292434"/>
            <a:ext cx="8608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At P: Electric field due to the dipole continues to </a:t>
            </a:r>
            <a:r>
              <a:rPr lang="en-US" sz="2400" dirty="0" smtClean="0"/>
              <a:t>be present for</a:t>
            </a:r>
            <a:endParaRPr lang="en-US" sz="2400" dirty="0" smtClean="0"/>
          </a:p>
          <a:p>
            <a:r>
              <a:rPr lang="en-US" sz="2400" dirty="0" smtClean="0"/>
              <a:t>t=0 </a:t>
            </a:r>
            <a:r>
              <a:rPr lang="en-US" sz="2400" dirty="0" smtClean="0">
                <a:sym typeface="Wingdings"/>
              </a:rPr>
              <a:t> t1 = r/c</a:t>
            </a:r>
          </a:p>
        </p:txBody>
      </p:sp>
    </p:spTree>
    <p:extLst>
      <p:ext uri="{BB962C8B-B14F-4D97-AF65-F5344CB8AC3E}">
        <p14:creationId xmlns:p14="http://schemas.microsoft.com/office/powerpoint/2010/main" val="865862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167</Words>
  <Application>Microsoft Macintosh PowerPoint</Application>
  <PresentationFormat>On-screen Show (4:3)</PresentationFormat>
  <Paragraphs>29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23</cp:revision>
  <dcterms:created xsi:type="dcterms:W3CDTF">2013-07-17T06:09:42Z</dcterms:created>
  <dcterms:modified xsi:type="dcterms:W3CDTF">2014-01-12T21:49:38Z</dcterms:modified>
</cp:coreProperties>
</file>