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383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6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16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4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35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18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82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668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8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9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5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585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A0EDF-4F6D-CE47-9742-173F8FC0B15C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497A9-98CC-F648-A0A4-49A35951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00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42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1573" y="33299"/>
            <a:ext cx="470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Revisit dipole field – clicker problem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49715" y="410204"/>
            <a:ext cx="5970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Dipole System - +/- Q separated by distance s</a:t>
            </a:r>
            <a:endParaRPr lang="en-US" sz="2400" b="1" dirty="0"/>
          </a:p>
        </p:txBody>
      </p:sp>
      <p:pic>
        <p:nvPicPr>
          <p:cNvPr id="9" name="Picture 8" descr="Screen Shot 2013-07-20 at 1.32.0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11" y="834676"/>
            <a:ext cx="7425943" cy="598613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72511" y="871869"/>
            <a:ext cx="768524" cy="2553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36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-lec4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80" y="1529950"/>
            <a:ext cx="8932720" cy="37330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4640" y="788552"/>
            <a:ext cx="2639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Which location has: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26380" y="0"/>
            <a:ext cx="1714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Clicker 5-2</a:t>
            </a:r>
            <a:endParaRPr lang="en-US" sz="28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004" y="733073"/>
            <a:ext cx="1020541" cy="6486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69100" y="514500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Lec4-4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499483" y="158423"/>
            <a:ext cx="1082481" cy="2553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986838" y="5263027"/>
            <a:ext cx="1082481" cy="2553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869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-lec4-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0" y="1593389"/>
            <a:ext cx="9048233" cy="3577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830" y="1036901"/>
            <a:ext cx="1714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Clicker 5-3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2513754" y="169426"/>
            <a:ext cx="1053939" cy="2553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80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25015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/>
              <a:t>Chapter 15: Electric Field and Matter</a:t>
            </a:r>
            <a:endParaRPr lang="en-US" sz="2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7689" y="617059"/>
            <a:ext cx="5122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Net Charge and </a:t>
            </a:r>
            <a:r>
              <a:rPr lang="en-US" sz="2400" b="1" u="sng" dirty="0" smtClean="0"/>
              <a:t>Conservation</a:t>
            </a:r>
            <a:r>
              <a:rPr lang="en-US" sz="2400" u="sng" dirty="0" smtClean="0"/>
              <a:t> of Charge</a:t>
            </a:r>
            <a:endParaRPr lang="en-US" sz="24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94013" y="1179054"/>
            <a:ext cx="82823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Matter</a:t>
            </a:r>
            <a:r>
              <a:rPr lang="en-US" sz="2200" dirty="0" smtClean="0"/>
              <a:t>: Basic building blocks of matter are made out of + and – and 0 charge. Matter is made out out + and – bits of matter. Net charge of matter can be +, - charged.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27689" y="2588807"/>
            <a:ext cx="3229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Conservation of Charges</a:t>
            </a:r>
            <a:endParaRPr lang="en-US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707121" y="3475005"/>
            <a:ext cx="29089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Net charge of a system: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5890074" y="3410858"/>
            <a:ext cx="21942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/>
              <a:t>Eg</a:t>
            </a:r>
            <a:r>
              <a:rPr lang="en-US" sz="2200" dirty="0" smtClean="0"/>
              <a:t>. sys, +1 charge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707121" y="4148988"/>
            <a:ext cx="8361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Can have bits of charge move from A to B, but net charge will still be +1</a:t>
            </a:r>
            <a:endParaRPr lang="en-US" sz="2200" dirty="0"/>
          </a:p>
        </p:txBody>
      </p:sp>
      <p:pic>
        <p:nvPicPr>
          <p:cNvPr id="12" name="Picture 11" descr="net-charge-sys-ex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874" y="3050472"/>
            <a:ext cx="1778000" cy="1066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94013" y="4962475"/>
            <a:ext cx="41514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Can also have cancelation process:</a:t>
            </a:r>
            <a:endParaRPr lang="en-US" sz="2200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998" y="4781959"/>
            <a:ext cx="2235200" cy="4953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87769" y="5208517"/>
            <a:ext cx="154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 charge = 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964380" y="5208517"/>
            <a:ext cx="154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 charge = 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94013" y="5737106"/>
            <a:ext cx="66320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 nature, net charge of an isolated system is conserved. </a:t>
            </a:r>
          </a:p>
          <a:p>
            <a:r>
              <a:rPr lang="en-US" sz="2200" dirty="0" smtClean="0"/>
              <a:t>Total charge of the universe is conserved.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96594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19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Insulator</a:t>
            </a:r>
            <a:endParaRPr lang="en-US" sz="2800" dirty="0"/>
          </a:p>
        </p:txBody>
      </p:sp>
      <p:grpSp>
        <p:nvGrpSpPr>
          <p:cNvPr id="8" name="Group 7"/>
          <p:cNvGrpSpPr/>
          <p:nvPr/>
        </p:nvGrpSpPr>
        <p:grpSpPr>
          <a:xfrm>
            <a:off x="2615938" y="433573"/>
            <a:ext cx="3912124" cy="769441"/>
            <a:chOff x="2546937" y="433573"/>
            <a:chExt cx="3912124" cy="769441"/>
          </a:xfrm>
        </p:grpSpPr>
        <p:sp>
          <p:nvSpPr>
            <p:cNvPr id="5" name="TextBox 4"/>
            <p:cNvSpPr txBox="1"/>
            <p:nvPr/>
          </p:nvSpPr>
          <p:spPr>
            <a:xfrm>
              <a:off x="2546937" y="582984"/>
              <a:ext cx="2118996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dirty="0" smtClean="0"/>
                <a:t>Matter medium </a:t>
              </a:r>
              <a:endParaRPr lang="en-US" sz="23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90352" y="433573"/>
              <a:ext cx="146870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/>
                <a:t>i</a:t>
              </a:r>
              <a:r>
                <a:rPr lang="en-US" sz="2200" dirty="0" smtClean="0"/>
                <a:t>nsulators</a:t>
              </a:r>
            </a:p>
            <a:p>
              <a:r>
                <a:rPr lang="en-US" sz="2200" dirty="0" smtClean="0"/>
                <a:t>conductors</a:t>
              </a:r>
              <a:endParaRPr lang="en-US" sz="2200" dirty="0"/>
            </a:p>
          </p:txBody>
        </p:sp>
        <p:sp>
          <p:nvSpPr>
            <p:cNvPr id="7" name="Left Brace 6"/>
            <p:cNvSpPr/>
            <p:nvPr/>
          </p:nvSpPr>
          <p:spPr>
            <a:xfrm>
              <a:off x="4616449" y="493337"/>
              <a:ext cx="373903" cy="694735"/>
            </a:xfrm>
            <a:prstGeom prst="leftBrace">
              <a:avLst>
                <a:gd name="adj1" fmla="val 12329"/>
                <a:gd name="adj2" fmla="val 5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33295" y="1173132"/>
            <a:ext cx="77780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i</a:t>
            </a:r>
            <a:r>
              <a:rPr lang="en-US" sz="2200" dirty="0" smtClean="0"/>
              <a:t>nduced dipole:</a:t>
            </a:r>
          </a:p>
          <a:p>
            <a:r>
              <a:rPr lang="en-US" sz="2200" dirty="0"/>
              <a:t>	</a:t>
            </a:r>
            <a:r>
              <a:rPr lang="en-US" sz="2200" dirty="0" smtClean="0"/>
              <a:t>insulator: electrons are bound to the atom “no free electrons” </a:t>
            </a:r>
            <a:endParaRPr lang="en-US" sz="2200" dirty="0"/>
          </a:p>
        </p:txBody>
      </p:sp>
      <p:pic>
        <p:nvPicPr>
          <p:cNvPr id="10" name="Picture 9" descr="insulator-ato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88" y="2091765"/>
            <a:ext cx="3314700" cy="33147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424" y="5495893"/>
            <a:ext cx="1828800" cy="4826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976" y="6206345"/>
            <a:ext cx="2184400" cy="406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59353" y="2473520"/>
            <a:ext cx="2041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Induced dipole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83409" y="3150628"/>
            <a:ext cx="2643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With dipole moment:</a:t>
            </a:r>
            <a:endParaRPr lang="en-US" sz="2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47" y="3644443"/>
            <a:ext cx="1270000" cy="304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059353" y="4347881"/>
            <a:ext cx="2360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Atom is polarized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7773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duced-dipole-atom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61" y="492444"/>
            <a:ext cx="3434679" cy="1299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627796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Force between Q (positive) and neutral atom</a:t>
            </a:r>
            <a:endParaRPr lang="en-US" sz="26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3" y="1791704"/>
            <a:ext cx="6042959" cy="1601289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544" y="2443815"/>
            <a:ext cx="1367789" cy="670485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333" y="5266023"/>
            <a:ext cx="1712313" cy="156882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 rot="5400000">
            <a:off x="7399411" y="3788670"/>
            <a:ext cx="373530" cy="2836522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induced-dipole-atom-stg2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02" y="3467698"/>
            <a:ext cx="2863186" cy="611242"/>
          </a:xfrm>
          <a:prstGeom prst="rect">
            <a:avLst/>
          </a:prstGeom>
        </p:spPr>
      </p:pic>
      <p:pic>
        <p:nvPicPr>
          <p:cNvPr id="16" name="Picture 15" descr="induced-dipole-atom-effect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7" y="5535638"/>
            <a:ext cx="2973294" cy="634748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84" y="5535638"/>
            <a:ext cx="3375888" cy="63506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66641" y="6314984"/>
            <a:ext cx="4810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u="sng" dirty="0" smtClean="0"/>
              <a:t>If  Q &lt; 0, there is still an attraction force</a:t>
            </a:r>
            <a:endParaRPr lang="en-US" sz="2200" b="1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26" y="3392270"/>
            <a:ext cx="8967071" cy="162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2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50602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Microscopic view of insulating medium</a:t>
            </a:r>
            <a:endParaRPr lang="en-US" sz="2400" dirty="0"/>
          </a:p>
        </p:txBody>
      </p:sp>
      <p:pic>
        <p:nvPicPr>
          <p:cNvPr id="7" name="Picture 6" descr="Screen Shot 2013-07-20 at 10.17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24" y="461665"/>
            <a:ext cx="3458882" cy="4267452"/>
          </a:xfrm>
          <a:prstGeom prst="rect">
            <a:avLst/>
          </a:prstGeom>
        </p:spPr>
      </p:pic>
      <p:pic>
        <p:nvPicPr>
          <p:cNvPr id="8" name="Picture 7" descr="Screen Shot 2013-07-20 at 10.20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136" y="575236"/>
            <a:ext cx="3226923" cy="4243355"/>
          </a:xfrm>
          <a:prstGeom prst="rect">
            <a:avLst/>
          </a:prstGeom>
        </p:spPr>
      </p:pic>
      <p:pic>
        <p:nvPicPr>
          <p:cNvPr id="9" name="Picture 8" descr="Screen Shot 2013-07-20 at 11.04.3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4985871"/>
            <a:ext cx="78359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93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cker7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6" y="1628867"/>
            <a:ext cx="8833971" cy="347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28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199</Words>
  <Application>Microsoft Macintosh PowerPoint</Application>
  <PresentationFormat>On-screen Show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28</cp:revision>
  <dcterms:created xsi:type="dcterms:W3CDTF">2013-07-20T18:07:44Z</dcterms:created>
  <dcterms:modified xsi:type="dcterms:W3CDTF">2014-01-12T22:04:59Z</dcterms:modified>
</cp:coreProperties>
</file>