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560" autoAdjust="0"/>
  </p:normalViewPr>
  <p:slideViewPr>
    <p:cSldViewPr snapToGrid="0" snapToObjects="1">
      <p:cViewPr varScale="1">
        <p:scale>
          <a:sx n="90" d="100"/>
          <a:sy n="90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3D8A3-9AC8-2E4F-A1C7-035C74C720A5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DBCCA-80C8-0C49-8ACE-1B909CC19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88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EDBCCA-80C8-0C49-8ACE-1B909CC19B5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776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850CB-6AC3-FB4B-A43D-55CC496E022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787C-7648-4E45-A52F-D496C4EC1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23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850CB-6AC3-FB4B-A43D-55CC496E022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787C-7648-4E45-A52F-D496C4EC1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7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850CB-6AC3-FB4B-A43D-55CC496E022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787C-7648-4E45-A52F-D496C4EC1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24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850CB-6AC3-FB4B-A43D-55CC496E022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787C-7648-4E45-A52F-D496C4EC1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41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850CB-6AC3-FB4B-A43D-55CC496E022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787C-7648-4E45-A52F-D496C4EC1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62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850CB-6AC3-FB4B-A43D-55CC496E022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787C-7648-4E45-A52F-D496C4EC1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41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850CB-6AC3-FB4B-A43D-55CC496E022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787C-7648-4E45-A52F-D496C4EC1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881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850CB-6AC3-FB4B-A43D-55CC496E022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787C-7648-4E45-A52F-D496C4EC1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4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850CB-6AC3-FB4B-A43D-55CC496E022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787C-7648-4E45-A52F-D496C4EC1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95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850CB-6AC3-FB4B-A43D-55CC496E022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787C-7648-4E45-A52F-D496C4EC1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3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850CB-6AC3-FB4B-A43D-55CC496E022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95787C-7648-4E45-A52F-D496C4EC1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00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850CB-6AC3-FB4B-A43D-55CC496E022F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787C-7648-4E45-A52F-D496C4EC1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792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png"/><Relationship Id="rId8" Type="http://schemas.openxmlformats.org/officeDocument/2006/relationships/image" Target="../media/image6.emf"/><Relationship Id="rId9" Type="http://schemas.openxmlformats.org/officeDocument/2006/relationships/image" Target="../media/image7.emf"/><Relationship Id="rId10" Type="http://schemas.openxmlformats.org/officeDocument/2006/relationships/image" Target="../media/image8.emf"/><Relationship Id="rId11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6" Type="http://schemas.openxmlformats.org/officeDocument/2006/relationships/image" Target="../media/image17.emf"/><Relationship Id="rId7" Type="http://schemas.openxmlformats.org/officeDocument/2006/relationships/image" Target="../media/image18.emf"/><Relationship Id="rId8" Type="http://schemas.openxmlformats.org/officeDocument/2006/relationships/image" Target="../media/image19.emf"/><Relationship Id="rId9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6" Type="http://schemas.openxmlformats.org/officeDocument/2006/relationships/image" Target="../media/image25.emf"/><Relationship Id="rId7" Type="http://schemas.openxmlformats.org/officeDocument/2006/relationships/image" Target="../media/image26.emf"/><Relationship Id="rId8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5562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Lecture 6</a:t>
            </a:r>
            <a:endParaRPr lang="en-US" sz="28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932038" y="264119"/>
            <a:ext cx="7061086" cy="1260656"/>
            <a:chOff x="512878" y="335324"/>
            <a:chExt cx="7061086" cy="1260656"/>
          </a:xfrm>
        </p:grpSpPr>
        <p:sp>
          <p:nvSpPr>
            <p:cNvPr id="6" name="TextBox 5"/>
            <p:cNvSpPr txBox="1"/>
            <p:nvPr/>
          </p:nvSpPr>
          <p:spPr>
            <a:xfrm>
              <a:off x="512878" y="688885"/>
              <a:ext cx="28135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 interactions matter</a:t>
              </a:r>
              <a:endParaRPr lang="en-US" sz="2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707374" y="335324"/>
              <a:ext cx="1390124" cy="1079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200" dirty="0" smtClean="0"/>
                <a:t>Insulator</a:t>
              </a:r>
              <a:endParaRPr lang="en-US" sz="2200" dirty="0"/>
            </a:p>
            <a:p>
              <a:pPr>
                <a:lnSpc>
                  <a:spcPct val="150000"/>
                </a:lnSpc>
              </a:pPr>
              <a:r>
                <a:rPr lang="en-US" sz="2200" dirty="0" smtClean="0"/>
                <a:t>Conductor</a:t>
              </a:r>
              <a:endParaRPr lang="en-US" sz="2200" dirty="0"/>
            </a:p>
          </p:txBody>
        </p:sp>
        <p:sp>
          <p:nvSpPr>
            <p:cNvPr id="8" name="Left Brace 7"/>
            <p:cNvSpPr/>
            <p:nvPr/>
          </p:nvSpPr>
          <p:spPr>
            <a:xfrm>
              <a:off x="3309305" y="523220"/>
              <a:ext cx="483889" cy="882305"/>
            </a:xfrm>
            <a:prstGeom prst="lef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Left Brace 8"/>
            <p:cNvSpPr/>
            <p:nvPr/>
          </p:nvSpPr>
          <p:spPr>
            <a:xfrm>
              <a:off x="5131826" y="870088"/>
              <a:ext cx="483889" cy="710329"/>
            </a:xfrm>
            <a:prstGeom prst="lef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47059" y="826539"/>
              <a:ext cx="202690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Ionized Solution</a:t>
              </a:r>
            </a:p>
            <a:p>
              <a:r>
                <a:rPr lang="en-US" sz="2200" dirty="0" smtClean="0"/>
                <a:t>Metal</a:t>
              </a:r>
              <a:endParaRPr lang="en-US" sz="22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1579540"/>
            <a:ext cx="2294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Mobile Electrons</a:t>
            </a:r>
            <a:endParaRPr lang="en-US" sz="2400" u="sng" dirty="0"/>
          </a:p>
        </p:txBody>
      </p:sp>
      <p:pic>
        <p:nvPicPr>
          <p:cNvPr id="14" name="Picture 13" descr="induced-dipole-conducto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01" y="2148431"/>
            <a:ext cx="1460159" cy="176161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211130" y="2170070"/>
            <a:ext cx="24531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/>
              <a:t>Initial Drift Velocity:</a:t>
            </a:r>
            <a:endParaRPr lang="en-US" sz="2200" u="sng" dirty="0"/>
          </a:p>
        </p:txBody>
      </p:sp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565" y="2784356"/>
            <a:ext cx="1276008" cy="817954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888" y="2313049"/>
            <a:ext cx="2449512" cy="357920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887" y="2550842"/>
            <a:ext cx="3454400" cy="9525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232346" y="3287898"/>
            <a:ext cx="15440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Collision: </a:t>
            </a:r>
            <a:r>
              <a:rPr lang="en-US" sz="2200" dirty="0" err="1" smtClean="0"/>
              <a:t>Δt</a:t>
            </a:r>
            <a:endParaRPr lang="en-US" sz="2200" dirty="0"/>
          </a:p>
        </p:txBody>
      </p:sp>
      <p:pic>
        <p:nvPicPr>
          <p:cNvPr id="23" name="Picture 22" descr="Screen Shot 2013-07-20 at 11.28.42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74" y="3994782"/>
            <a:ext cx="3337460" cy="1557482"/>
          </a:xfrm>
          <a:prstGeom prst="rect">
            <a:avLst/>
          </a:prstGeom>
        </p:spPr>
      </p:pic>
      <p:pic>
        <p:nvPicPr>
          <p:cNvPr id="25" name="Picture 2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829" y="4011944"/>
            <a:ext cx="3442295" cy="93880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776358" y="4925233"/>
            <a:ext cx="21467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e</a:t>
            </a:r>
            <a:r>
              <a:rPr lang="en-US" sz="2200" dirty="0" smtClean="0"/>
              <a:t>lectron mobility</a:t>
            </a:r>
            <a:endParaRPr lang="en-US" sz="2200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7615383" y="4635229"/>
            <a:ext cx="128096" cy="4276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0" name="Picture 29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8" y="5939928"/>
            <a:ext cx="4006403" cy="86063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12935" y="5552264"/>
            <a:ext cx="17614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/>
              <a:t>Intermediate:</a:t>
            </a:r>
            <a:endParaRPr lang="en-US" sz="2200" u="sng" dirty="0"/>
          </a:p>
        </p:txBody>
      </p:sp>
      <p:sp>
        <p:nvSpPr>
          <p:cNvPr id="32" name="TextBox 31"/>
          <p:cNvSpPr txBox="1"/>
          <p:nvPr/>
        </p:nvSpPr>
        <p:spPr>
          <a:xfrm>
            <a:off x="4828008" y="5552264"/>
            <a:ext cx="13773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/>
              <a:t>Eventually</a:t>
            </a:r>
            <a:endParaRPr lang="en-US" sz="2200" u="sng" dirty="0"/>
          </a:p>
        </p:txBody>
      </p:sp>
      <p:pic>
        <p:nvPicPr>
          <p:cNvPr id="34" name="Picture 33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630" y="6114344"/>
            <a:ext cx="1701800" cy="393700"/>
          </a:xfrm>
          <a:prstGeom prst="rect">
            <a:avLst/>
          </a:prstGeom>
        </p:spPr>
      </p:pic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356" y="6118578"/>
            <a:ext cx="1168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604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licker7-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29975"/>
            <a:ext cx="9144001" cy="426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37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4471" y="451389"/>
            <a:ext cx="5044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A. E at B due to positive surface charge</a:t>
            </a:r>
            <a:endParaRPr lang="en-US" sz="24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897529" y="989270"/>
            <a:ext cx="836706" cy="8367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12000" y="1859420"/>
            <a:ext cx="3480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  <a:r>
              <a:rPr lang="en-US" sz="2400" dirty="0" smtClean="0"/>
              <a:t>. E at B due to </a:t>
            </a:r>
            <a:r>
              <a:rPr lang="en-US" sz="2400" b="1" u="sng" dirty="0" smtClean="0"/>
              <a:t>all</a:t>
            </a:r>
            <a:r>
              <a:rPr lang="en-US" sz="2400" dirty="0" smtClean="0"/>
              <a:t> charges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51646" y="2321085"/>
            <a:ext cx="2996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Resultant field at B = 0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12000" y="2923232"/>
            <a:ext cx="4460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C. E at B due to all surface charges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22940" y="3451512"/>
            <a:ext cx="804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At B:</a:t>
            </a:r>
            <a:endParaRPr lang="en-US" sz="2400" b="1" u="sng" dirty="0"/>
          </a:p>
        </p:txBody>
      </p:sp>
      <p:sp>
        <p:nvSpPr>
          <p:cNvPr id="17" name="TextBox 16"/>
          <p:cNvSpPr txBox="1"/>
          <p:nvPr/>
        </p:nvSpPr>
        <p:spPr>
          <a:xfrm>
            <a:off x="212000" y="5263759"/>
            <a:ext cx="6457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  <a:r>
              <a:rPr lang="en-US" sz="2400" dirty="0" smtClean="0"/>
              <a:t>. E</a:t>
            </a:r>
            <a:r>
              <a:rPr lang="en-US" sz="2400" baseline="-25000" dirty="0" smtClean="0"/>
              <a:t>A</a:t>
            </a:r>
            <a:r>
              <a:rPr lang="en-US" sz="2400" dirty="0" smtClean="0"/>
              <a:t> due to all charges, due to all surface charges</a:t>
            </a:r>
            <a:endParaRPr lang="en-US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rot="10800000" flipH="1">
            <a:off x="2450862" y="5783710"/>
            <a:ext cx="836706" cy="8367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554111" y="0"/>
            <a:ext cx="3290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Verify Following Answer:</a:t>
            </a:r>
            <a:endParaRPr lang="en-US" sz="2400" dirty="0"/>
          </a:p>
        </p:txBody>
      </p:sp>
      <p:pic>
        <p:nvPicPr>
          <p:cNvPr id="3" name="Picture 2" descr="exercise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260" y="451389"/>
            <a:ext cx="3987800" cy="3581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51" y="4032789"/>
            <a:ext cx="4446320" cy="108211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60778" y="5966557"/>
            <a:ext cx="1395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 lead to: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3625948" y="6048631"/>
            <a:ext cx="444262" cy="5035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162739" y="602040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4140765" y="6043596"/>
            <a:ext cx="337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=</a:t>
            </a:r>
            <a:endParaRPr lang="en-US" sz="2400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4638239" y="6126712"/>
            <a:ext cx="389615" cy="4183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28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3-07-21 at 11.14.4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778" y="149691"/>
            <a:ext cx="4102100" cy="2692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3369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Example HW problem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43647" y="536650"/>
            <a:ext cx="2450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Example: let Q &lt; 0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43647" y="998315"/>
            <a:ext cx="5946588" cy="2462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For a conducting sphere with </a:t>
            </a:r>
          </a:p>
          <a:p>
            <a:r>
              <a:rPr lang="en-US" sz="2200" dirty="0" smtClean="0"/>
              <a:t>charge Q on it...</a:t>
            </a:r>
          </a:p>
          <a:p>
            <a:endParaRPr lang="en-US" sz="2200" dirty="0"/>
          </a:p>
          <a:p>
            <a:r>
              <a:rPr lang="en-US" sz="2200" dirty="0" smtClean="0"/>
              <a:t>Place positive q</a:t>
            </a:r>
            <a:r>
              <a:rPr lang="en-US" sz="2200" baseline="-25000" dirty="0" smtClean="0"/>
              <a:t>1</a:t>
            </a:r>
            <a:r>
              <a:rPr lang="en-US" sz="2200" dirty="0" smtClean="0"/>
              <a:t> at P, get F</a:t>
            </a:r>
            <a:r>
              <a:rPr lang="en-US" sz="2200" baseline="-25000" dirty="0" smtClean="0"/>
              <a:t>1</a:t>
            </a:r>
          </a:p>
          <a:p>
            <a:r>
              <a:rPr lang="en-US" sz="2200" dirty="0" smtClean="0"/>
              <a:t>Place positive q</a:t>
            </a:r>
            <a:r>
              <a:rPr lang="en-US" sz="2200" baseline="-25000" dirty="0" smtClean="0"/>
              <a:t>2</a:t>
            </a:r>
            <a:r>
              <a:rPr lang="en-US" sz="2200" dirty="0" smtClean="0"/>
              <a:t> at P get F</a:t>
            </a:r>
            <a:r>
              <a:rPr lang="en-US" sz="2200" baseline="-25000" dirty="0" smtClean="0"/>
              <a:t>2</a:t>
            </a:r>
          </a:p>
          <a:p>
            <a:endParaRPr lang="en-US" sz="2200" dirty="0" smtClean="0"/>
          </a:p>
          <a:p>
            <a:r>
              <a:rPr lang="en-US" sz="2200" dirty="0" smtClean="0"/>
              <a:t>If                   shows that						 then</a:t>
            </a:r>
            <a:endParaRPr lang="en-US" sz="22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43" y="3094318"/>
            <a:ext cx="978274" cy="255997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48" y="2956588"/>
            <a:ext cx="2286000" cy="578644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471" y="3094318"/>
            <a:ext cx="1267385" cy="3045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5988" y="3460527"/>
            <a:ext cx="3211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Reasoning: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	q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leads to E</a:t>
            </a:r>
            <a:r>
              <a:rPr lang="en-US" sz="2400" baseline="-25000" dirty="0" smtClean="0"/>
              <a:t>0</a:t>
            </a:r>
            <a:r>
              <a:rPr lang="en-US" sz="2400" baseline="30000" dirty="0" smtClean="0"/>
              <a:t>q1</a:t>
            </a:r>
            <a:r>
              <a:rPr lang="en-US" sz="2400" dirty="0" smtClean="0"/>
              <a:t> </a:t>
            </a:r>
            <a:r>
              <a:rPr lang="en-US" sz="2400" dirty="0" smtClean="0">
                <a:sym typeface="Wingdings"/>
              </a:rPr>
              <a:t> p</a:t>
            </a:r>
            <a:r>
              <a:rPr lang="en-US" sz="2400" baseline="-25000" dirty="0" smtClean="0">
                <a:sym typeface="Wingdings"/>
              </a:rPr>
              <a:t>1</a:t>
            </a:r>
            <a:endParaRPr lang="en-US" sz="2400" baseline="-25000" dirty="0"/>
          </a:p>
        </p:txBody>
      </p:sp>
      <p:pic>
        <p:nvPicPr>
          <p:cNvPr id="11" name="Picture 10" descr="induced-dipole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401" y="4523242"/>
            <a:ext cx="2293659" cy="814688"/>
          </a:xfrm>
          <a:prstGeom prst="rect">
            <a:avLst/>
          </a:prstGeom>
        </p:spPr>
      </p:pic>
      <p:pic>
        <p:nvPicPr>
          <p:cNvPr id="12" name="Picture 11" descr="induced-dipole-q2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682" y="5487372"/>
            <a:ext cx="2293659" cy="541908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906" y="3704932"/>
            <a:ext cx="3149600" cy="58420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H="1">
            <a:off x="6355977" y="4930586"/>
            <a:ext cx="463177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7339480" y="4930586"/>
            <a:ext cx="91402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206" y="6234578"/>
            <a:ext cx="2273300" cy="495300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H="1">
            <a:off x="6355978" y="5758326"/>
            <a:ext cx="46317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7339480" y="5758326"/>
            <a:ext cx="1176991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404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717" y="452154"/>
            <a:ext cx="6071196" cy="21496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40289"/>
            <a:ext cx="314701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Example Polarizability</a:t>
            </a:r>
            <a:endParaRPr lang="en-US" sz="26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34" y="1913723"/>
            <a:ext cx="2117879" cy="13284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6111" y="2880674"/>
            <a:ext cx="1621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u="sng" dirty="0" smtClean="0">
                <a:latin typeface="Helvetica Neue"/>
                <a:cs typeface="Helvetica Neue"/>
              </a:rPr>
              <a:t>Find q, </a:t>
            </a:r>
            <a:r>
              <a:rPr lang="en-US" sz="2800" u="sng" dirty="0" smtClean="0">
                <a:latin typeface="Symbol" charset="2"/>
                <a:cs typeface="Symbol" charset="2"/>
              </a:rPr>
              <a:t>α</a:t>
            </a:r>
            <a:endParaRPr lang="en-US" sz="2800" u="sng" dirty="0">
              <a:latin typeface="Symbol" charset="2"/>
              <a:cs typeface="Symbol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3571" y="3586668"/>
            <a:ext cx="3255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At midpoint of </a:t>
            </a:r>
            <a:r>
              <a:rPr lang="en-US" sz="2400" dirty="0" smtClean="0"/>
              <a:t>the pipe:</a:t>
            </a:r>
            <a:endParaRPr lang="en-US" sz="2400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9" y="4207062"/>
            <a:ext cx="2435428" cy="1217714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9" y="5622189"/>
            <a:ext cx="3896470" cy="1100698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419" y="4928953"/>
            <a:ext cx="622300" cy="9525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613" y="4877470"/>
            <a:ext cx="990600" cy="123190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V="1">
            <a:off x="5772241" y="4152983"/>
            <a:ext cx="0" cy="6177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7431913" y="4152983"/>
            <a:ext cx="0" cy="61779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998" y="3508994"/>
            <a:ext cx="4275669" cy="51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89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140</Words>
  <Application>Microsoft Macintosh PowerPoint</Application>
  <PresentationFormat>On-screen Show (4:3)</PresentationFormat>
  <Paragraphs>37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19</cp:revision>
  <dcterms:created xsi:type="dcterms:W3CDTF">2013-07-21T05:20:36Z</dcterms:created>
  <dcterms:modified xsi:type="dcterms:W3CDTF">2014-01-12T22:24:27Z</dcterms:modified>
</cp:coreProperties>
</file>