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9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50" autoAdjust="0"/>
  </p:normalViewPr>
  <p:slideViewPr>
    <p:cSldViewPr snapToGrid="0" snapToObjects="1">
      <p:cViewPr varScale="1">
        <p:scale>
          <a:sx n="90" d="100"/>
          <a:sy n="90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9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2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15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1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36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58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5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4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1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E70DD-44A4-7F4D-8E53-FBBB264923A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D46B-60A1-5F42-A3D8-6A2B09925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7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6" Type="http://schemas.openxmlformats.org/officeDocument/2006/relationships/image" Target="../media/image9.emf"/><Relationship Id="rId7" Type="http://schemas.openxmlformats.org/officeDocument/2006/relationships/image" Target="../media/image10.emf"/><Relationship Id="rId8" Type="http://schemas.openxmlformats.org/officeDocument/2006/relationships/image" Target="../media/image11.emf"/><Relationship Id="rId9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6" Type="http://schemas.openxmlformats.org/officeDocument/2006/relationships/image" Target="../media/image17.emf"/><Relationship Id="rId7" Type="http://schemas.openxmlformats.org/officeDocument/2006/relationships/image" Target="../media/image18.emf"/><Relationship Id="rId8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7" Type="http://schemas.openxmlformats.org/officeDocument/2006/relationships/image" Target="../media/image25.emf"/><Relationship Id="rId8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5" Type="http://schemas.openxmlformats.org/officeDocument/2006/relationships/image" Target="../media/image30.emf"/><Relationship Id="rId6" Type="http://schemas.openxmlformats.org/officeDocument/2006/relationships/image" Target="../media/image31.emf"/><Relationship Id="rId7" Type="http://schemas.openxmlformats.org/officeDocument/2006/relationships/image" Target="../media/image32.emf"/><Relationship Id="rId8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7.emf"/><Relationship Id="rId5" Type="http://schemas.openxmlformats.org/officeDocument/2006/relationships/image" Target="../media/image12.emf"/><Relationship Id="rId6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0556" y="429441"/>
            <a:ext cx="6288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capacitor is a device that stores electric energy</a:t>
            </a:r>
            <a:endParaRPr lang="en-US" sz="2400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956" y="1275645"/>
            <a:ext cx="4775200" cy="698500"/>
          </a:xfrm>
          <a:prstGeom prst="rect">
            <a:avLst/>
          </a:prstGeom>
        </p:spPr>
      </p:pic>
      <p:pic>
        <p:nvPicPr>
          <p:cNvPr id="4" name="Picture 3" descr="capacitors-store-energ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434" y="2662998"/>
            <a:ext cx="3022600" cy="16129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44" y="5240867"/>
            <a:ext cx="2921000" cy="6604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779" y="5088467"/>
            <a:ext cx="3302000" cy="81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16140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10</a:t>
            </a:r>
            <a:endParaRPr lang="en-US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969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339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Point Charge Q, E-lines, E-flux, Gauss Law</a:t>
            </a:r>
            <a:endParaRPr lang="en-US" sz="2400" dirty="0"/>
          </a:p>
        </p:txBody>
      </p:sp>
      <p:pic>
        <p:nvPicPr>
          <p:cNvPr id="3" name="Picture 2" descr="circular-e-fiel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665"/>
            <a:ext cx="2095500" cy="20955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389" y="1326445"/>
            <a:ext cx="1866900" cy="304800"/>
          </a:xfrm>
          <a:prstGeom prst="rect">
            <a:avLst/>
          </a:prstGeom>
        </p:spPr>
      </p:pic>
      <p:pic>
        <p:nvPicPr>
          <p:cNvPr id="6" name="Picture 5" descr="deltaA-perp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045" y="728134"/>
            <a:ext cx="2108200" cy="157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973" y="2472499"/>
            <a:ext cx="3948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Simple Example of Gauss Law:</a:t>
            </a:r>
            <a:endParaRPr lang="en-US" sz="24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89" y="3047053"/>
            <a:ext cx="3441700" cy="33909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295" y="699912"/>
            <a:ext cx="2146300" cy="15494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590" y="5560573"/>
            <a:ext cx="2010200" cy="11084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16286" y="6030121"/>
            <a:ext cx="1762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Electric flux through surface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465485" y="6114787"/>
            <a:ext cx="1763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Charge enclosed by surface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314045" y="6114787"/>
            <a:ext cx="723622" cy="1199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7281820" y="5856111"/>
            <a:ext cx="676360" cy="2586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778569" y="5023556"/>
            <a:ext cx="1609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Gauss Law:</a:t>
            </a:r>
            <a:endParaRPr lang="en-US" sz="2400" b="1" u="sng" dirty="0"/>
          </a:p>
        </p:txBody>
      </p:sp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139" y="3365051"/>
            <a:ext cx="1295400" cy="736600"/>
          </a:xfrm>
          <a:prstGeom prst="rect">
            <a:avLst/>
          </a:prstGeom>
        </p:spPr>
      </p:pic>
      <p:pic>
        <p:nvPicPr>
          <p:cNvPr id="22" name="Picture 21" descr="porcupine-needle-analogy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245" y="3365051"/>
            <a:ext cx="2165629" cy="98522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93811" y="2934164"/>
            <a:ext cx="32367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/>
              <a:t>Porcupine-Needle Analogy</a:t>
            </a:r>
            <a:endParaRPr lang="en-US" sz="2200" u="sng" dirty="0"/>
          </a:p>
        </p:txBody>
      </p:sp>
    </p:spTree>
    <p:extLst>
      <p:ext uri="{BB962C8B-B14F-4D97-AF65-F5344CB8AC3E}">
        <p14:creationId xmlns:p14="http://schemas.microsoft.com/office/powerpoint/2010/main" val="117671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uss-la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89" y="553155"/>
            <a:ext cx="4058356" cy="27580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10109"/>
            <a:ext cx="7194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Given: A Sphere conductivity shell with Q on the surface</a:t>
            </a:r>
            <a:endParaRPr lang="en-US" sz="24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100" y="666044"/>
            <a:ext cx="2971800" cy="7747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316" y="1679222"/>
            <a:ext cx="774700" cy="2413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6688666" y="1177572"/>
            <a:ext cx="0" cy="4028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445" y="2194984"/>
            <a:ext cx="4610100" cy="7747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105" y="2936509"/>
            <a:ext cx="2120900" cy="749300"/>
          </a:xfrm>
          <a:prstGeom prst="rect">
            <a:avLst/>
          </a:prstGeom>
        </p:spPr>
      </p:pic>
      <p:pic>
        <p:nvPicPr>
          <p:cNvPr id="11" name="Picture 10" descr="multiple-charges-gauss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100" y="4786476"/>
            <a:ext cx="3238500" cy="12827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45" y="3685809"/>
            <a:ext cx="3683000" cy="1625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7645" y="5853732"/>
            <a:ext cx="28976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Spherical Cavity: </a:t>
            </a:r>
            <a:r>
              <a:rPr lang="en-US" sz="2200" dirty="0" err="1" smtClean="0"/>
              <a:t>E</a:t>
            </a:r>
            <a:r>
              <a:rPr lang="en-US" sz="2200" baseline="-25000" dirty="0" err="1" smtClean="0"/>
              <a:t>in</a:t>
            </a:r>
            <a:r>
              <a:rPr lang="en-US" sz="2200" dirty="0" smtClean="0"/>
              <a:t> = 0,</a:t>
            </a:r>
          </a:p>
        </p:txBody>
      </p:sp>
    </p:spTree>
    <p:extLst>
      <p:ext uri="{BB962C8B-B14F-4D97-AF65-F5344CB8AC3E}">
        <p14:creationId xmlns:p14="http://schemas.microsoft.com/office/powerpoint/2010/main" val="4121704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2806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Gauss Law: Long Rod</a:t>
            </a:r>
            <a:endParaRPr lang="en-US" sz="2400" dirty="0"/>
          </a:p>
        </p:txBody>
      </p:sp>
      <p:pic>
        <p:nvPicPr>
          <p:cNvPr id="3" name="Picture 2" descr="gauss-ro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3" y="461664"/>
            <a:ext cx="2467882" cy="2783891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861" y="889000"/>
            <a:ext cx="1206500" cy="7620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889" y="889000"/>
            <a:ext cx="3251200" cy="33528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861" y="1927994"/>
            <a:ext cx="1833739" cy="646578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861" y="2915354"/>
            <a:ext cx="1257300" cy="3048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224" y="5572124"/>
            <a:ext cx="1969181" cy="8868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73537" y="5805665"/>
            <a:ext cx="41341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(agrees with near field expression)</a:t>
            </a:r>
            <a:endParaRPr lang="en-US" sz="22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33" y="4359627"/>
            <a:ext cx="1943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77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8113"/>
            <a:ext cx="1857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Infinite Sheet</a:t>
            </a:r>
            <a:endParaRPr lang="en-US" sz="2400" dirty="0"/>
          </a:p>
        </p:txBody>
      </p:sp>
      <p:pic>
        <p:nvPicPr>
          <p:cNvPr id="3" name="Picture 2" descr="infinite-shee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12" y="443552"/>
            <a:ext cx="3414430" cy="22093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24111" y="443552"/>
            <a:ext cx="985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Given: </a:t>
            </a:r>
            <a:endParaRPr lang="en-US" sz="24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968" y="158751"/>
            <a:ext cx="1295400" cy="952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99671" y="1368911"/>
            <a:ext cx="802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Find: 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968" y="1478419"/>
            <a:ext cx="411069" cy="3353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96090" y="1368911"/>
            <a:ext cx="2225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/>
              <a:t>n</a:t>
            </a:r>
            <a:r>
              <a:rPr lang="en-US" sz="2300" dirty="0" smtClean="0"/>
              <a:t>ear the surface</a:t>
            </a:r>
            <a:endParaRPr lang="en-US" sz="2300" dirty="0"/>
          </a:p>
        </p:txBody>
      </p:sp>
      <p:sp>
        <p:nvSpPr>
          <p:cNvPr id="9" name="TextBox 8"/>
          <p:cNvSpPr txBox="1"/>
          <p:nvPr/>
        </p:nvSpPr>
        <p:spPr>
          <a:xfrm>
            <a:off x="4795782" y="1922952"/>
            <a:ext cx="365755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(cylindrical </a:t>
            </a:r>
            <a:r>
              <a:rPr lang="en-US" sz="2300" dirty="0"/>
              <a:t>G</a:t>
            </a:r>
            <a:r>
              <a:rPr lang="en-US" sz="2300" dirty="0" smtClean="0"/>
              <a:t>aussian surface)</a:t>
            </a:r>
            <a:endParaRPr lang="en-US" sz="2300" dirty="0"/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450" y="2652889"/>
            <a:ext cx="5168900" cy="2133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2052" y="4830287"/>
            <a:ext cx="489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Charge Enclosed by Gaussian Surface:</a:t>
            </a:r>
            <a:endParaRPr lang="en-US" sz="2400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058" y="4943355"/>
            <a:ext cx="2565400" cy="30480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402" y="5625644"/>
            <a:ext cx="2578100" cy="7493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037" y="5714544"/>
            <a:ext cx="16129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50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0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52" y="338666"/>
            <a:ext cx="9154552" cy="68596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0552" y="-4002"/>
            <a:ext cx="3830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Clicker Question: Clicker 10.1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06778" y="677333"/>
            <a:ext cx="2963333" cy="3386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1343377" y="1100666"/>
            <a:ext cx="2963333" cy="3386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28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109"/>
            <a:ext cx="1186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Recap:</a:t>
            </a:r>
            <a:endParaRPr lang="en-US" sz="28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2088445" y="723425"/>
            <a:ext cx="4967111" cy="774700"/>
            <a:chOff x="1899503" y="723425"/>
            <a:chExt cx="4967111" cy="774700"/>
          </a:xfrm>
        </p:grpSpPr>
        <p:sp>
          <p:nvSpPr>
            <p:cNvPr id="3" name="TextBox 2"/>
            <p:cNvSpPr txBox="1"/>
            <p:nvPr/>
          </p:nvSpPr>
          <p:spPr>
            <a:xfrm>
              <a:off x="1899503" y="784808"/>
              <a:ext cx="15774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Gauss Law:</a:t>
              </a:r>
              <a:endParaRPr lang="en-US" sz="2400" dirty="0"/>
            </a:p>
          </p:txBody>
        </p:sp>
        <p:pic>
          <p:nvPicPr>
            <p:cNvPr id="4" name="Picture 3" descr="latex-image-1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4814" y="723425"/>
              <a:ext cx="2971800" cy="7747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2425209" y="2144889"/>
            <a:ext cx="4293583" cy="1574800"/>
            <a:chOff x="2128662" y="1984022"/>
            <a:chExt cx="4293583" cy="1574800"/>
          </a:xfrm>
        </p:grpSpPr>
        <p:pic>
          <p:nvPicPr>
            <p:cNvPr id="5" name="Picture 4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8662" y="2655711"/>
              <a:ext cx="1866900" cy="304800"/>
            </a:xfrm>
            <a:prstGeom prst="rect">
              <a:avLst/>
            </a:prstGeom>
          </p:spPr>
        </p:pic>
        <p:pic>
          <p:nvPicPr>
            <p:cNvPr id="6" name="Picture 5" descr="deltaA-perp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4045" y="1984022"/>
              <a:ext cx="2108200" cy="1574800"/>
            </a:xfrm>
            <a:prstGeom prst="rect">
              <a:avLst/>
            </a:prstGeom>
          </p:spPr>
        </p:pic>
      </p:grpSp>
      <p:pic>
        <p:nvPicPr>
          <p:cNvPr id="7" name="Picture 6" descr="porcupine-needle-analogy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122" y="4565716"/>
            <a:ext cx="2165629" cy="9852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48544" y="4134829"/>
            <a:ext cx="32367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/>
              <a:t>Porcupine-Needle Analogy</a:t>
            </a:r>
            <a:endParaRPr lang="en-US" sz="2200" u="sng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486" y="5711015"/>
            <a:ext cx="13589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51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110</Words>
  <Application>Microsoft Macintosh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20</cp:revision>
  <dcterms:created xsi:type="dcterms:W3CDTF">2013-08-06T19:41:38Z</dcterms:created>
  <dcterms:modified xsi:type="dcterms:W3CDTF">2014-01-12T23:29:20Z</dcterms:modified>
  <cp:category/>
</cp:coreProperties>
</file>