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87695" autoAdjust="0"/>
  </p:normalViewPr>
  <p:slideViewPr>
    <p:cSldViewPr snapToGrid="0" snapToObjects="1">
      <p:cViewPr varScale="1">
        <p:scale>
          <a:sx n="90" d="100"/>
          <a:sy n="90" d="100"/>
        </p:scale>
        <p:origin x="-11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256B06-342A-EB4C-85DA-2224F39DC10F}" type="datetimeFigureOut">
              <a:rPr lang="en-US" smtClean="0"/>
              <a:t>1/12/14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3F737D-67E3-9649-A5E2-777A4B8FA6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6810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3F737D-67E3-9649-A5E2-777A4B8FA68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560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AADC1-0CA6-204E-B959-45B117F43C8B}" type="datetimeFigureOut">
              <a:rPr lang="en-US" smtClean="0"/>
              <a:t>1/12/14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20932-61FF-454B-88F4-71B22A3831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6195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AADC1-0CA6-204E-B959-45B117F43C8B}" type="datetimeFigureOut">
              <a:rPr lang="en-US" smtClean="0"/>
              <a:t>1/12/14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20932-61FF-454B-88F4-71B22A3831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5154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AADC1-0CA6-204E-B959-45B117F43C8B}" type="datetimeFigureOut">
              <a:rPr lang="en-US" smtClean="0"/>
              <a:t>1/12/14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20932-61FF-454B-88F4-71B22A3831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762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AADC1-0CA6-204E-B959-45B117F43C8B}" type="datetimeFigureOut">
              <a:rPr lang="en-US" smtClean="0"/>
              <a:t>1/12/14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20932-61FF-454B-88F4-71B22A3831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612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AADC1-0CA6-204E-B959-45B117F43C8B}" type="datetimeFigureOut">
              <a:rPr lang="en-US" smtClean="0"/>
              <a:t>1/12/14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20932-61FF-454B-88F4-71B22A3831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7414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AADC1-0CA6-204E-B959-45B117F43C8B}" type="datetimeFigureOut">
              <a:rPr lang="en-US" smtClean="0"/>
              <a:t>1/12/14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20932-61FF-454B-88F4-71B22A3831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710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AADC1-0CA6-204E-B959-45B117F43C8B}" type="datetimeFigureOut">
              <a:rPr lang="en-US" smtClean="0"/>
              <a:t>1/12/14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20932-61FF-454B-88F4-71B22A3831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799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AADC1-0CA6-204E-B959-45B117F43C8B}" type="datetimeFigureOut">
              <a:rPr lang="en-US" smtClean="0"/>
              <a:t>1/12/14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20932-61FF-454B-88F4-71B22A3831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7485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AADC1-0CA6-204E-B959-45B117F43C8B}" type="datetimeFigureOut">
              <a:rPr lang="en-US" smtClean="0"/>
              <a:t>1/12/14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20932-61FF-454B-88F4-71B22A3831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142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AADC1-0CA6-204E-B959-45B117F43C8B}" type="datetimeFigureOut">
              <a:rPr lang="en-US" smtClean="0"/>
              <a:t>1/12/14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20932-61FF-454B-88F4-71B22A3831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0043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AADC1-0CA6-204E-B959-45B117F43C8B}" type="datetimeFigureOut">
              <a:rPr lang="en-US" smtClean="0"/>
              <a:t>1/12/14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20932-61FF-454B-88F4-71B22A3831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821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3AADC1-0CA6-204E-B959-45B117F43C8B}" type="datetimeFigureOut">
              <a:rPr lang="en-US" smtClean="0"/>
              <a:t>1/12/14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620932-61FF-454B-88F4-71B22A3831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906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4" Type="http://schemas.openxmlformats.org/officeDocument/2006/relationships/image" Target="../media/image2.emf"/><Relationship Id="rId5" Type="http://schemas.openxmlformats.org/officeDocument/2006/relationships/image" Target="../media/image3.emf"/><Relationship Id="rId6" Type="http://schemas.openxmlformats.org/officeDocument/2006/relationships/image" Target="../media/image4.emf"/><Relationship Id="rId7" Type="http://schemas.openxmlformats.org/officeDocument/2006/relationships/image" Target="../media/image5.emf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4" Type="http://schemas.openxmlformats.org/officeDocument/2006/relationships/image" Target="../media/image8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4" Type="http://schemas.openxmlformats.org/officeDocument/2006/relationships/image" Target="../media/image11.emf"/><Relationship Id="rId5" Type="http://schemas.openxmlformats.org/officeDocument/2006/relationships/image" Target="../media/image12.emf"/><Relationship Id="rId6" Type="http://schemas.openxmlformats.org/officeDocument/2006/relationships/image" Target="../media/image13.emf"/><Relationship Id="rId7" Type="http://schemas.openxmlformats.org/officeDocument/2006/relationships/image" Target="../media/image14.emf"/><Relationship Id="rId8" Type="http://schemas.openxmlformats.org/officeDocument/2006/relationships/image" Target="../media/image15.emf"/><Relationship Id="rId9" Type="http://schemas.openxmlformats.org/officeDocument/2006/relationships/image" Target="../media/image16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4" Type="http://schemas.openxmlformats.org/officeDocument/2006/relationships/image" Target="../media/image21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4" Type="http://schemas.openxmlformats.org/officeDocument/2006/relationships/image" Target="../media/image24.emf"/><Relationship Id="rId5" Type="http://schemas.openxmlformats.org/officeDocument/2006/relationships/image" Target="../media/image25.emf"/><Relationship Id="rId6" Type="http://schemas.openxmlformats.org/officeDocument/2006/relationships/image" Target="../media/image26.emf"/><Relationship Id="rId7" Type="http://schemas.openxmlformats.org/officeDocument/2006/relationships/image" Target="../media/image27.emf"/><Relationship Id="rId8" Type="http://schemas.openxmlformats.org/officeDocument/2006/relationships/image" Target="../media/image28.emf"/><Relationship Id="rId9" Type="http://schemas.openxmlformats.org/officeDocument/2006/relationships/image" Target="../media/image29.emf"/><Relationship Id="rId10" Type="http://schemas.openxmlformats.org/officeDocument/2006/relationships/image" Target="../media/image30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97365" y="27640"/>
            <a:ext cx="65587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 smtClean="0"/>
              <a:t>From </a:t>
            </a:r>
            <a:r>
              <a:rPr lang="en-US" sz="2400" u="sng" dirty="0"/>
              <a:t>c</a:t>
            </a:r>
            <a:r>
              <a:rPr lang="en-US" sz="2400" u="sng" dirty="0" smtClean="0"/>
              <a:t>oulomb field of a point </a:t>
            </a:r>
            <a:r>
              <a:rPr lang="en-US" sz="2400" u="sng" dirty="0"/>
              <a:t>c</a:t>
            </a:r>
            <a:r>
              <a:rPr lang="en-US" sz="2400" u="sng" dirty="0" smtClean="0"/>
              <a:t>harge to Gauss Law</a:t>
            </a:r>
            <a:endParaRPr lang="en-US" sz="2400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17240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Lecture 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616732"/>
            <a:ext cx="338960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We first define Electric Flux:</a:t>
            </a:r>
            <a:endParaRPr lang="en-US" sz="2200" dirty="0"/>
          </a:p>
        </p:txBody>
      </p:sp>
      <p:pic>
        <p:nvPicPr>
          <p:cNvPr id="7" name="Picture 6" descr="deltaA-perp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230" y="1047619"/>
            <a:ext cx="2108200" cy="15748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92752" y="1774796"/>
            <a:ext cx="91147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200" dirty="0" smtClean="0"/>
              <a:t>E-field</a:t>
            </a:r>
          </a:p>
          <a:p>
            <a:pPr algn="r"/>
            <a:r>
              <a:rPr lang="en-US" sz="2200" dirty="0" smtClean="0"/>
              <a:t>lines</a:t>
            </a:r>
            <a:endParaRPr lang="en-US" sz="2200" dirty="0"/>
          </a:p>
        </p:txBody>
      </p:sp>
      <p:sp>
        <p:nvSpPr>
          <p:cNvPr id="9" name="TextBox 8"/>
          <p:cNvSpPr txBox="1"/>
          <p:nvPr/>
        </p:nvSpPr>
        <p:spPr>
          <a:xfrm>
            <a:off x="3633485" y="1105382"/>
            <a:ext cx="4369161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300" dirty="0" smtClean="0"/>
              <a:t>Consider E-lines hitting an area ΔA.</a:t>
            </a:r>
            <a:endParaRPr lang="en-US" sz="2300" dirty="0"/>
          </a:p>
        </p:txBody>
      </p:sp>
      <p:sp>
        <p:nvSpPr>
          <p:cNvPr id="10" name="TextBox 9"/>
          <p:cNvSpPr txBox="1"/>
          <p:nvPr/>
        </p:nvSpPr>
        <p:spPr>
          <a:xfrm>
            <a:off x="3633485" y="1551658"/>
            <a:ext cx="5178696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300" dirty="0" smtClean="0"/>
              <a:t>The electric flux through ΔA is defined by: </a:t>
            </a:r>
            <a:endParaRPr lang="en-US" sz="2300" dirty="0"/>
          </a:p>
        </p:txBody>
      </p:sp>
      <p:pic>
        <p:nvPicPr>
          <p:cNvPr id="11" name="Picture 10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2633" y="2234426"/>
            <a:ext cx="1866900" cy="3048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92752" y="2798816"/>
            <a:ext cx="8713931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dirty="0" smtClean="0"/>
              <a:t>For a point charge Q, the total electric flux hitting the spheres surface with radius r is given by:</a:t>
            </a:r>
            <a:endParaRPr lang="en-US" sz="2300" dirty="0"/>
          </a:p>
        </p:txBody>
      </p:sp>
      <p:pic>
        <p:nvPicPr>
          <p:cNvPr id="13" name="Picture 12" descr="gauss-law-point-charge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31" y="3599035"/>
            <a:ext cx="2997200" cy="2298700"/>
          </a:xfrm>
          <a:prstGeom prst="rect">
            <a:avLst/>
          </a:prstGeom>
        </p:spPr>
      </p:pic>
      <p:pic>
        <p:nvPicPr>
          <p:cNvPr id="14" name="Picture 13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6069" y="3294235"/>
            <a:ext cx="5080000" cy="26035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26999" y="6143199"/>
            <a:ext cx="69141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In other words: </a:t>
            </a:r>
            <a:r>
              <a:rPr lang="en-US" sz="2400" b="1" dirty="0" smtClean="0"/>
              <a:t>Total Flux</a:t>
            </a:r>
            <a:r>
              <a:rPr lang="en-US" sz="2400" dirty="0" smtClean="0"/>
              <a:t> emitted by he point charge</a:t>
            </a:r>
            <a:endParaRPr lang="en-US" sz="2400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41121" y="5945606"/>
            <a:ext cx="782026" cy="887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3823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49515" y="438554"/>
            <a:ext cx="50449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u="sng" dirty="0" smtClean="0"/>
              <a:t>General Statement of Gauss Law</a:t>
            </a:r>
            <a:endParaRPr lang="en-US" sz="2800" b="1" u="sng" dirty="0"/>
          </a:p>
        </p:txBody>
      </p:sp>
      <p:sp>
        <p:nvSpPr>
          <p:cNvPr id="3" name="TextBox 2"/>
          <p:cNvSpPr txBox="1"/>
          <p:nvPr/>
        </p:nvSpPr>
        <p:spPr>
          <a:xfrm>
            <a:off x="128287" y="1114213"/>
            <a:ext cx="8960556" cy="5262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smtClean="0"/>
              <a:t>Define Gaussian surface S to be the surface which enclosed the charge then flux emitted through S equates to:       . </a:t>
            </a:r>
          </a:p>
          <a:p>
            <a:pPr>
              <a:lnSpc>
                <a:spcPct val="150000"/>
              </a:lnSpc>
            </a:pPr>
            <a:endParaRPr lang="en-US" sz="2400" dirty="0"/>
          </a:p>
          <a:p>
            <a:pPr>
              <a:lnSpc>
                <a:spcPct val="150000"/>
              </a:lnSpc>
            </a:pPr>
            <a:r>
              <a:rPr lang="en-US" sz="2400" dirty="0" smtClean="0"/>
              <a:t>Turns out, S can be any arbitrary shape, Q can be any charge distribution within S. </a:t>
            </a:r>
          </a:p>
          <a:p>
            <a:pPr>
              <a:lnSpc>
                <a:spcPct val="150000"/>
              </a:lnSpc>
            </a:pPr>
            <a:endParaRPr lang="en-US" sz="2400" dirty="0"/>
          </a:p>
          <a:p>
            <a:pPr>
              <a:lnSpc>
                <a:spcPct val="150000"/>
              </a:lnSpc>
            </a:pPr>
            <a:r>
              <a:rPr lang="en-US" sz="2400" dirty="0" smtClean="0"/>
              <a:t>We have                    . 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Porcupine-needle analogy:</a:t>
            </a:r>
          </a:p>
          <a:p>
            <a:r>
              <a:rPr lang="en-US" sz="2400" dirty="0"/>
              <a:t>	</a:t>
            </a:r>
            <a:r>
              <a:rPr lang="en-US" sz="2400" dirty="0" smtClean="0"/>
              <a:t>by counting the needles, one can determine </a:t>
            </a:r>
          </a:p>
          <a:p>
            <a:r>
              <a:rPr lang="en-US" sz="2400" dirty="0" smtClean="0"/>
              <a:t>	the size of the porcupine.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6509" y="1699118"/>
            <a:ext cx="304800" cy="7493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3808" y="4458546"/>
            <a:ext cx="1181100" cy="749300"/>
          </a:xfrm>
          <a:prstGeom prst="rect">
            <a:avLst/>
          </a:prstGeom>
        </p:spPr>
      </p:pic>
      <p:pic>
        <p:nvPicPr>
          <p:cNvPr id="6" name="Picture 5" descr="porcupine-needle-analogy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9204" y="5207846"/>
            <a:ext cx="1825688" cy="830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0029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69936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Field due to charges which have a spherical symmetry.</a:t>
            </a:r>
            <a:endParaRPr lang="en-US" sz="2400" dirty="0"/>
          </a:p>
        </p:txBody>
      </p:sp>
      <p:pic>
        <p:nvPicPr>
          <p:cNvPr id="3" name="Picture 2" descr="spherically-symetric-shells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44" y="447554"/>
            <a:ext cx="3598334" cy="302859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471333" y="601723"/>
            <a:ext cx="10459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Find E</a:t>
            </a:r>
            <a:r>
              <a:rPr lang="en-US" sz="2400" baseline="-25000" dirty="0" smtClean="0"/>
              <a:t>P</a:t>
            </a:r>
            <a:endParaRPr lang="en-US" sz="2400" baseline="-25000" dirty="0"/>
          </a:p>
        </p:txBody>
      </p:sp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000" y="1063388"/>
            <a:ext cx="4508500" cy="1600200"/>
          </a:xfrm>
          <a:prstGeom prst="rect">
            <a:avLst/>
          </a:prstGeom>
        </p:spPr>
      </p:pic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9444" y="2663588"/>
            <a:ext cx="3530600" cy="762000"/>
          </a:xfrm>
          <a:prstGeom prst="rect">
            <a:avLst/>
          </a:prstGeom>
        </p:spPr>
      </p:pic>
      <p:grpSp>
        <p:nvGrpSpPr>
          <p:cNvPr id="17" name="Group 16"/>
          <p:cNvGrpSpPr/>
          <p:nvPr/>
        </p:nvGrpSpPr>
        <p:grpSpPr>
          <a:xfrm>
            <a:off x="338668" y="3640666"/>
            <a:ext cx="8466665" cy="835376"/>
            <a:chOff x="451557" y="3640666"/>
            <a:chExt cx="8466665" cy="835376"/>
          </a:xfrm>
        </p:grpSpPr>
        <p:sp>
          <p:nvSpPr>
            <p:cNvPr id="16" name="Rounded Rectangle 15"/>
            <p:cNvSpPr/>
            <p:nvPr/>
          </p:nvSpPr>
          <p:spPr>
            <a:xfrm>
              <a:off x="451557" y="3640666"/>
              <a:ext cx="8466665" cy="835376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79779" y="3790833"/>
              <a:ext cx="461812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So far as it is spherically symmetric:</a:t>
              </a:r>
              <a:endParaRPr lang="en-US" sz="2400" dirty="0"/>
            </a:p>
          </p:txBody>
        </p:sp>
        <p:pic>
          <p:nvPicPr>
            <p:cNvPr id="9" name="Picture 8" descr="latex-image-1.pdf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49334" y="3708398"/>
              <a:ext cx="3403600" cy="711200"/>
            </a:xfrm>
            <a:prstGeom prst="rect">
              <a:avLst/>
            </a:prstGeom>
          </p:spPr>
        </p:pic>
      </p:grpSp>
      <p:pic>
        <p:nvPicPr>
          <p:cNvPr id="10" name="Picture 9" descr="gauss-within-charge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110" y="4590343"/>
            <a:ext cx="2060223" cy="206022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34355" y="4793510"/>
            <a:ext cx="838200" cy="241300"/>
          </a:xfrm>
          <a:prstGeom prst="rect">
            <a:avLst/>
          </a:prstGeom>
        </p:spPr>
      </p:pic>
      <p:pic>
        <p:nvPicPr>
          <p:cNvPr id="12" name="Picture 11" descr="latex-image-1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2284" y="4755410"/>
            <a:ext cx="1054100" cy="2794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739444" y="4635811"/>
            <a:ext cx="9518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Proof: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3654778" y="5077143"/>
            <a:ext cx="419246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/>
              <a:t>t</a:t>
            </a:r>
            <a:r>
              <a:rPr lang="en-US" sz="2200" dirty="0" smtClean="0"/>
              <a:t>hrough P draw Gaussian surface S</a:t>
            </a:r>
            <a:endParaRPr lang="en-US" sz="2200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73089" y="5686777"/>
            <a:ext cx="4267200" cy="74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2922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licker11-2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2887"/>
            <a:ext cx="9152404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64444" y="197557"/>
            <a:ext cx="7366000" cy="479778"/>
          </a:xfrm>
          <a:prstGeom prst="rect">
            <a:avLst/>
          </a:prstGeom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56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licker11-2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552" y="-1"/>
            <a:ext cx="9154552" cy="685960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39889" y="239889"/>
            <a:ext cx="16523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Clicker 11-1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892340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8112"/>
            <a:ext cx="28264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Cylindrical Symmetry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536223" y="436996"/>
            <a:ext cx="415251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Given: Long </a:t>
            </a:r>
            <a:r>
              <a:rPr lang="en-US" sz="2200" dirty="0"/>
              <a:t>u</a:t>
            </a:r>
            <a:r>
              <a:rPr lang="en-US" sz="2200" dirty="0" smtClean="0"/>
              <a:t>niformly charged </a:t>
            </a:r>
            <a:r>
              <a:rPr lang="en-US" sz="2200" dirty="0"/>
              <a:t>r</a:t>
            </a:r>
            <a:r>
              <a:rPr lang="en-US" sz="2200" dirty="0" smtClean="0"/>
              <a:t>od</a:t>
            </a:r>
            <a:endParaRPr lang="en-US" sz="2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8062" y="1591077"/>
            <a:ext cx="1206500" cy="762000"/>
          </a:xfrm>
          <a:prstGeom prst="rect">
            <a:avLst/>
          </a:prstGeom>
        </p:spPr>
      </p:pic>
      <p:pic>
        <p:nvPicPr>
          <p:cNvPr id="5" name="Picture 4" descr="gauss-rod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1262" y="867883"/>
            <a:ext cx="2082800" cy="23495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9334" y="2714222"/>
            <a:ext cx="186545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Find: Field at P</a:t>
            </a:r>
            <a:endParaRPr lang="en-US" sz="2200" dirty="0"/>
          </a:p>
        </p:txBody>
      </p:sp>
      <p:sp>
        <p:nvSpPr>
          <p:cNvPr id="7" name="TextBox 6"/>
          <p:cNvSpPr txBox="1"/>
          <p:nvPr/>
        </p:nvSpPr>
        <p:spPr>
          <a:xfrm>
            <a:off x="3951112" y="1605188"/>
            <a:ext cx="33041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P</a:t>
            </a:r>
            <a:endParaRPr lang="en-US" sz="2200" dirty="0"/>
          </a:p>
        </p:txBody>
      </p:sp>
      <p:sp>
        <p:nvSpPr>
          <p:cNvPr id="8" name="TextBox 7"/>
          <p:cNvSpPr txBox="1"/>
          <p:nvPr/>
        </p:nvSpPr>
        <p:spPr>
          <a:xfrm>
            <a:off x="4473223" y="2701879"/>
            <a:ext cx="448864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Gaussian surface – cylinder through P</a:t>
            </a:r>
            <a:endParaRPr lang="en-US" sz="2200" dirty="0"/>
          </a:p>
        </p:txBody>
      </p:sp>
      <p:sp>
        <p:nvSpPr>
          <p:cNvPr id="9" name="TextBox 8"/>
          <p:cNvSpPr txBox="1"/>
          <p:nvPr/>
        </p:nvSpPr>
        <p:spPr>
          <a:xfrm>
            <a:off x="169334" y="3217383"/>
            <a:ext cx="27157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</a:t>
            </a:r>
            <a:r>
              <a:rPr lang="en-US" sz="2400" baseline="-25000" dirty="0" smtClean="0"/>
              <a:t>?</a:t>
            </a:r>
            <a:r>
              <a:rPr lang="en-US" sz="2400" dirty="0" smtClean="0"/>
              <a:t> radially outwards</a:t>
            </a:r>
            <a:endParaRPr lang="en-US" sz="2400" dirty="0"/>
          </a:p>
        </p:txBody>
      </p:sp>
      <p:pic>
        <p:nvPicPr>
          <p:cNvPr id="11" name="Picture 10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65" y="3873499"/>
            <a:ext cx="4660900" cy="247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0603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35936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Plane symmetry: one plane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254000" y="475776"/>
            <a:ext cx="499200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From analytic integration, results we have</a:t>
            </a:r>
            <a:endParaRPr lang="en-US" sz="2200" dirty="0"/>
          </a:p>
        </p:txBody>
      </p:sp>
      <p:pic>
        <p:nvPicPr>
          <p:cNvPr id="4" name="Picture 3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7633" y="846667"/>
            <a:ext cx="3073400" cy="762000"/>
          </a:xfrm>
          <a:prstGeom prst="rect">
            <a:avLst/>
          </a:prstGeom>
        </p:spPr>
      </p:pic>
      <p:pic>
        <p:nvPicPr>
          <p:cNvPr id="5" name="Picture 4" descr="infinite-sheet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667" y="1473200"/>
            <a:ext cx="2641600" cy="1955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694319" y="2056222"/>
            <a:ext cx="30377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ΔQ: in the shaded area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4694319" y="2517887"/>
            <a:ext cx="31599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ΔA: Ends of the cylinder</a:t>
            </a:r>
            <a:endParaRPr lang="en-US" sz="2400" dirty="0"/>
          </a:p>
        </p:txBody>
      </p:sp>
      <p:pic>
        <p:nvPicPr>
          <p:cNvPr id="9" name="Picture 8" descr="1-2-3-cylinder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383" y="3020557"/>
            <a:ext cx="3035300" cy="1549400"/>
          </a:xfrm>
          <a:prstGeom prst="rect">
            <a:avLst/>
          </a:prstGeom>
        </p:spPr>
      </p:pic>
      <p:pic>
        <p:nvPicPr>
          <p:cNvPr id="10" name="Picture 9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7367" y="3695700"/>
            <a:ext cx="1358900" cy="749300"/>
          </a:xfrm>
          <a:prstGeom prst="rect">
            <a:avLst/>
          </a:prstGeom>
        </p:spPr>
      </p:pic>
      <p:pic>
        <p:nvPicPr>
          <p:cNvPr id="11" name="Picture 10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250" y="4508132"/>
            <a:ext cx="7429500" cy="749300"/>
          </a:xfrm>
          <a:prstGeom prst="rect">
            <a:avLst/>
          </a:prstGeom>
        </p:spPr>
      </p:pic>
      <p:pic>
        <p:nvPicPr>
          <p:cNvPr id="16" name="Picture 15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833721" y="5181232"/>
            <a:ext cx="228600" cy="88900"/>
          </a:xfrm>
          <a:prstGeom prst="rect">
            <a:avLst/>
          </a:prstGeom>
        </p:spPr>
      </p:pic>
      <p:pic>
        <p:nvPicPr>
          <p:cNvPr id="17" name="Picture 16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622790" y="5181232"/>
            <a:ext cx="228600" cy="88900"/>
          </a:xfrm>
          <a:prstGeom prst="rect">
            <a:avLst/>
          </a:prstGeom>
        </p:spPr>
      </p:pic>
      <p:pic>
        <p:nvPicPr>
          <p:cNvPr id="18" name="Picture 17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433921" y="5181232"/>
            <a:ext cx="228600" cy="88900"/>
          </a:xfrm>
          <a:prstGeom prst="rect">
            <a:avLst/>
          </a:prstGeom>
        </p:spPr>
      </p:pic>
      <p:pic>
        <p:nvPicPr>
          <p:cNvPr id="19" name="Picture 18" descr="latex-image-1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8042" y="5449491"/>
            <a:ext cx="152400" cy="241300"/>
          </a:xfrm>
          <a:prstGeom prst="rect">
            <a:avLst/>
          </a:prstGeom>
        </p:spPr>
      </p:pic>
      <p:pic>
        <p:nvPicPr>
          <p:cNvPr id="20" name="Picture 19" descr="latex-image-1.pdf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3525" y="5442488"/>
            <a:ext cx="901700" cy="292100"/>
          </a:xfrm>
          <a:prstGeom prst="rect">
            <a:avLst/>
          </a:prstGeom>
        </p:spPr>
      </p:pic>
      <p:pic>
        <p:nvPicPr>
          <p:cNvPr id="21" name="Picture 20" descr="latex-image-1.pdf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9333" y="5442488"/>
            <a:ext cx="901700" cy="292100"/>
          </a:xfrm>
          <a:prstGeom prst="rect">
            <a:avLst/>
          </a:prstGeom>
        </p:spPr>
      </p:pic>
      <p:pic>
        <p:nvPicPr>
          <p:cNvPr id="22" name="Picture 21" descr="latex-image-1.pdf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5011" y="5956613"/>
            <a:ext cx="35179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019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licker10-3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4556"/>
            <a:ext cx="9152404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0"/>
            <a:ext cx="16523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Clicker 10-3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328055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1074</TotalTime>
  <Words>210</Words>
  <Application>Microsoft Macintosh PowerPoint</Application>
  <PresentationFormat>On-screen Show (4:3)</PresentationFormat>
  <Paragraphs>36</Paragraphs>
  <Slides>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Camron Matschek</dc:creator>
  <cp:keywords/>
  <dc:description/>
  <cp:lastModifiedBy>Camron Matschek</cp:lastModifiedBy>
  <cp:revision>21</cp:revision>
  <dcterms:created xsi:type="dcterms:W3CDTF">2013-08-07T00:23:05Z</dcterms:created>
  <dcterms:modified xsi:type="dcterms:W3CDTF">2014-01-12T23:30:47Z</dcterms:modified>
  <cp:category/>
</cp:coreProperties>
</file>