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8438" autoAdjust="0"/>
  </p:normalViewPr>
  <p:slideViewPr>
    <p:cSldViewPr snapToGrid="0" snapToObjects="1">
      <p:cViewPr varScale="1">
        <p:scale>
          <a:sx n="90" d="100"/>
          <a:sy n="90" d="100"/>
        </p:scale>
        <p:origin x="-11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DF8FA5-DD13-E94B-B411-2372AD88EB10}" type="datetimeFigureOut">
              <a:rPr lang="en-US" smtClean="0"/>
              <a:t>1/12/14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C29BC6-6F2E-F84E-8A1D-D6D60611E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364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29BC6-6F2E-F84E-8A1D-D6D60611ECB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292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EC7F-715F-2B4C-AEFA-8EACEC909FCF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B59C0-2D73-4846-9064-537611B2D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416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EC7F-715F-2B4C-AEFA-8EACEC909FCF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B59C0-2D73-4846-9064-537611B2D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068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EC7F-715F-2B4C-AEFA-8EACEC909FCF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B59C0-2D73-4846-9064-537611B2D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821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EC7F-715F-2B4C-AEFA-8EACEC909FCF}" type="datetimeFigureOut">
              <a:rPr lang="en-US" smtClean="0"/>
              <a:t>1/12/14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B59C0-2D73-4846-9064-537611B2D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08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EC7F-715F-2B4C-AEFA-8EACEC909FCF}" type="datetimeFigureOut">
              <a:rPr lang="en-US" smtClean="0"/>
              <a:t>1/12/14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B59C0-2D73-4846-9064-537611B2D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689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EC7F-715F-2B4C-AEFA-8EACEC909FCF}" type="datetimeFigureOut">
              <a:rPr lang="en-US" smtClean="0"/>
              <a:t>1/12/14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B59C0-2D73-4846-9064-537611B2D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836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EC7F-715F-2B4C-AEFA-8EACEC909FCF}" type="datetimeFigureOut">
              <a:rPr lang="en-US" smtClean="0"/>
              <a:t>1/12/14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B59C0-2D73-4846-9064-537611B2D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965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EC7F-715F-2B4C-AEFA-8EACEC909FCF}" type="datetimeFigureOut">
              <a:rPr lang="en-US" smtClean="0"/>
              <a:t>1/12/14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B59C0-2D73-4846-9064-537611B2D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246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EC7F-715F-2B4C-AEFA-8EACEC909FCF}" type="datetimeFigureOut">
              <a:rPr lang="en-US" smtClean="0"/>
              <a:t>1/12/14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B59C0-2D73-4846-9064-537611B2D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378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EC7F-715F-2B4C-AEFA-8EACEC909FCF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B59C0-2D73-4846-9064-537611B2D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872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EC7F-715F-2B4C-AEFA-8EACEC909FCF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B59C0-2D73-4846-9064-537611B2D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209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0EC7F-715F-2B4C-AEFA-8EACEC909FCF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B59C0-2D73-4846-9064-537611B2D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686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.emf"/><Relationship Id="rId12" Type="http://schemas.openxmlformats.org/officeDocument/2006/relationships/image" Target="../media/image10.emf"/><Relationship Id="rId13" Type="http://schemas.openxmlformats.org/officeDocument/2006/relationships/image" Target="../media/image11.emf"/><Relationship Id="rId14" Type="http://schemas.openxmlformats.org/officeDocument/2006/relationships/image" Target="../media/image12.emf"/><Relationship Id="rId15" Type="http://schemas.openxmlformats.org/officeDocument/2006/relationships/image" Target="../media/image13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4.emf"/><Relationship Id="rId7" Type="http://schemas.openxmlformats.org/officeDocument/2006/relationships/image" Target="../media/image5.emf"/><Relationship Id="rId8" Type="http://schemas.openxmlformats.org/officeDocument/2006/relationships/image" Target="../media/image6.emf"/><Relationship Id="rId9" Type="http://schemas.openxmlformats.org/officeDocument/2006/relationships/image" Target="../media/image7.emf"/><Relationship Id="rId10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14.emf"/><Relationship Id="rId5" Type="http://schemas.openxmlformats.org/officeDocument/2006/relationships/image" Target="../media/image15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8.emf"/><Relationship Id="rId5" Type="http://schemas.openxmlformats.org/officeDocument/2006/relationships/image" Target="../media/image19.emf"/><Relationship Id="rId6" Type="http://schemas.openxmlformats.org/officeDocument/2006/relationships/image" Target="../media/image20.emf"/><Relationship Id="rId7" Type="http://schemas.openxmlformats.org/officeDocument/2006/relationships/image" Target="../media/image21.emf"/><Relationship Id="rId8" Type="http://schemas.openxmlformats.org/officeDocument/2006/relationships/image" Target="../media/image22.emf"/><Relationship Id="rId9" Type="http://schemas.openxmlformats.org/officeDocument/2006/relationships/image" Target="../media/image23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4" Type="http://schemas.openxmlformats.org/officeDocument/2006/relationships/image" Target="../media/image25.emf"/><Relationship Id="rId5" Type="http://schemas.openxmlformats.org/officeDocument/2006/relationships/image" Target="../media/image26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4" Type="http://schemas.openxmlformats.org/officeDocument/2006/relationships/image" Target="../media/image29.emf"/><Relationship Id="rId5" Type="http://schemas.openxmlformats.org/officeDocument/2006/relationships/image" Target="../media/image30.emf"/><Relationship Id="rId6" Type="http://schemas.openxmlformats.org/officeDocument/2006/relationships/image" Target="../media/image31.emf"/><Relationship Id="rId7" Type="http://schemas.openxmlformats.org/officeDocument/2006/relationships/image" Target="../media/image32.emf"/><Relationship Id="rId8" Type="http://schemas.openxmlformats.org/officeDocument/2006/relationships/image" Target="../media/image33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4" Type="http://schemas.openxmlformats.org/officeDocument/2006/relationships/image" Target="../media/image36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emf"/><Relationship Id="rId3" Type="http://schemas.openxmlformats.org/officeDocument/2006/relationships/image" Target="../media/image38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61409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FF0000"/>
                </a:solidFill>
              </a:rPr>
              <a:t>Lecture 12</a:t>
            </a:r>
            <a:endParaRPr lang="en-US" sz="26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23636" y="30778"/>
            <a:ext cx="4203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Discussion on a sample problem</a:t>
            </a:r>
            <a:endParaRPr lang="en-US" sz="2400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0" y="707300"/>
            <a:ext cx="34916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Uniformly Charged Sphere</a:t>
            </a:r>
            <a:endParaRPr lang="en-US" sz="2400" dirty="0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32" y="1326501"/>
            <a:ext cx="1663700" cy="304800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475" y="1326501"/>
            <a:ext cx="5334000" cy="736600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636" y="1831411"/>
            <a:ext cx="1270000" cy="7493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42507" y="1974371"/>
            <a:ext cx="6848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G-L:</a:t>
            </a:r>
            <a:endParaRPr lang="en-US" sz="2400" dirty="0"/>
          </a:p>
        </p:txBody>
      </p:sp>
      <p:pic>
        <p:nvPicPr>
          <p:cNvPr id="13" name="Picture 12" descr="sphere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44" y="3234700"/>
            <a:ext cx="3001804" cy="3001804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131" y="2885511"/>
            <a:ext cx="3162300" cy="812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294854" y="3814581"/>
            <a:ext cx="15012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IQ Choices</a:t>
            </a:r>
            <a:endParaRPr lang="en-US" sz="2400" u="sng" dirty="0"/>
          </a:p>
        </p:txBody>
      </p:sp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731" y="4841935"/>
            <a:ext cx="690531" cy="439429"/>
          </a:xfrm>
          <a:prstGeom prst="rect">
            <a:avLst/>
          </a:prstGeom>
        </p:spPr>
      </p:pic>
      <p:pic>
        <p:nvPicPr>
          <p:cNvPr id="17" name="Picture 16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311" y="5479636"/>
            <a:ext cx="816083" cy="493237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961" y="6171145"/>
            <a:ext cx="816083" cy="493237"/>
          </a:xfrm>
          <a:prstGeom prst="rect">
            <a:avLst/>
          </a:prstGeom>
        </p:spPr>
      </p:pic>
      <p:pic>
        <p:nvPicPr>
          <p:cNvPr id="19" name="Picture 18" descr="latex-image-1.pd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618" y="4342774"/>
            <a:ext cx="419100" cy="304800"/>
          </a:xfrm>
          <a:prstGeom prst="rect">
            <a:avLst/>
          </a:prstGeom>
        </p:spPr>
      </p:pic>
      <p:pic>
        <p:nvPicPr>
          <p:cNvPr id="20" name="Picture 19" descr="latex-image-1.pd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037" y="4923482"/>
            <a:ext cx="127000" cy="228600"/>
          </a:xfrm>
          <a:prstGeom prst="rect">
            <a:avLst/>
          </a:prstGeom>
        </p:spPr>
      </p:pic>
      <p:pic>
        <p:nvPicPr>
          <p:cNvPr id="21" name="Picture 20" descr="latex-image-1.pdf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737" y="5647382"/>
            <a:ext cx="139700" cy="228600"/>
          </a:xfrm>
          <a:prstGeom prst="rect">
            <a:avLst/>
          </a:prstGeom>
        </p:spPr>
      </p:pic>
      <p:pic>
        <p:nvPicPr>
          <p:cNvPr id="22" name="Picture 21" descr="latex-image-1.pd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037" y="6320482"/>
            <a:ext cx="152400" cy="241300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>
            <a:off x="4087537" y="4726632"/>
            <a:ext cx="21971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4814007" y="4342774"/>
            <a:ext cx="10130" cy="236605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" name="Picture 1" descr="latex-image-1.pd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348" y="2320068"/>
            <a:ext cx="38227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337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7650"/>
            <a:ext cx="5592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Uniformly Charged Sphere sample problem</a:t>
            </a:r>
            <a:endParaRPr lang="en-US" sz="2400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32" y="926851"/>
            <a:ext cx="1663700" cy="3048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475" y="926851"/>
            <a:ext cx="5334000" cy="7366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398" y="2038606"/>
            <a:ext cx="2565400" cy="1879600"/>
          </a:xfrm>
          <a:prstGeom prst="rect">
            <a:avLst/>
          </a:prstGeom>
        </p:spPr>
      </p:pic>
      <p:pic>
        <p:nvPicPr>
          <p:cNvPr id="8" name="Picture 7" descr="efield-graph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514" y="4318000"/>
            <a:ext cx="4967989" cy="249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4933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565"/>
            <a:ext cx="41200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Field due to two charged plates</a:t>
            </a:r>
            <a:endParaRPr lang="en-US" sz="2400" dirty="0"/>
          </a:p>
        </p:txBody>
      </p:sp>
      <p:pic>
        <p:nvPicPr>
          <p:cNvPr id="3" name="Picture 2" descr="two-plat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59" y="473230"/>
            <a:ext cx="3434024" cy="2766297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296" y="900200"/>
            <a:ext cx="2616200" cy="3048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296" y="1606876"/>
            <a:ext cx="1549400" cy="2921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5659" y="3542284"/>
            <a:ext cx="84392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Superposition of fields due to left plate and superposition of fields due to right plate:</a:t>
            </a:r>
            <a:endParaRPr lang="en-US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1112374" y="4653614"/>
            <a:ext cx="1362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Left 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0840" y="5498196"/>
            <a:ext cx="1537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Right plate</a:t>
            </a:r>
            <a:endParaRPr lang="en-US" sz="2400" dirty="0"/>
          </a:p>
        </p:txBody>
      </p:sp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863" y="4653614"/>
            <a:ext cx="1566817" cy="583907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980840" y="4519918"/>
            <a:ext cx="722644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581428" y="4141333"/>
            <a:ext cx="0" cy="195525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767767" y="4141333"/>
            <a:ext cx="0" cy="195525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987218" y="4141333"/>
            <a:ext cx="0" cy="195525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3" name="Picture 22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734" y="4188786"/>
            <a:ext cx="368300" cy="228600"/>
          </a:xfrm>
          <a:prstGeom prst="rect">
            <a:avLst/>
          </a:prstGeom>
        </p:spPr>
      </p:pic>
      <p:pic>
        <p:nvPicPr>
          <p:cNvPr id="24" name="Picture 23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109" y="4188786"/>
            <a:ext cx="241300" cy="228600"/>
          </a:xfrm>
          <a:prstGeom prst="rect">
            <a:avLst/>
          </a:prstGeom>
        </p:spPr>
      </p:pic>
      <p:pic>
        <p:nvPicPr>
          <p:cNvPr id="25" name="Picture 24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093" y="4188786"/>
            <a:ext cx="114300" cy="228600"/>
          </a:xfrm>
          <a:prstGeom prst="rect">
            <a:avLst/>
          </a:prstGeom>
        </p:spPr>
      </p:pic>
      <p:cxnSp>
        <p:nvCxnSpPr>
          <p:cNvPr id="27" name="Straight Arrow Connector 26"/>
          <p:cNvCxnSpPr/>
          <p:nvPr/>
        </p:nvCxnSpPr>
        <p:spPr>
          <a:xfrm>
            <a:off x="6130168" y="5831197"/>
            <a:ext cx="486071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923140" y="5831197"/>
            <a:ext cx="486071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6130168" y="4918053"/>
            <a:ext cx="486071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7438316" y="4918053"/>
            <a:ext cx="486071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4923140" y="4911326"/>
            <a:ext cx="486071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7438316" y="5831197"/>
            <a:ext cx="486071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953" y="5433896"/>
            <a:ext cx="1810112" cy="583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237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221" y="560211"/>
            <a:ext cx="4051300" cy="2209800"/>
          </a:xfrm>
          <a:prstGeom prst="rect">
            <a:avLst/>
          </a:prstGeom>
        </p:spPr>
      </p:pic>
      <p:pic>
        <p:nvPicPr>
          <p:cNvPr id="3" name="Picture 2" descr="two-plat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15" y="150470"/>
            <a:ext cx="3434024" cy="27662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111" y="3015544"/>
            <a:ext cx="5442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Collapsing charges into “1 resultant plate”</a:t>
            </a:r>
            <a:endParaRPr lang="en-US" sz="2400" u="sng" dirty="0"/>
          </a:p>
        </p:txBody>
      </p:sp>
      <p:pic>
        <p:nvPicPr>
          <p:cNvPr id="5" name="Picture 4" descr="combined-plate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860" y="3561875"/>
            <a:ext cx="1981200" cy="31496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765" y="4572001"/>
            <a:ext cx="25273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888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6960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Comments on sample problem similar to text(16.P.59)</a:t>
            </a:r>
            <a:endParaRPr lang="en-US" sz="2400" dirty="0"/>
          </a:p>
        </p:txBody>
      </p:sp>
      <p:grpSp>
        <p:nvGrpSpPr>
          <p:cNvPr id="6" name="Group 5"/>
          <p:cNvGrpSpPr/>
          <p:nvPr/>
        </p:nvGrpSpPr>
        <p:grpSpPr>
          <a:xfrm>
            <a:off x="337867" y="553156"/>
            <a:ext cx="2710133" cy="3355622"/>
            <a:chOff x="337867" y="553156"/>
            <a:chExt cx="3263900" cy="4253088"/>
          </a:xfrm>
        </p:grpSpPr>
        <p:pic>
          <p:nvPicPr>
            <p:cNvPr id="3" name="Picture 2" descr="twoplates.pd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67" y="640644"/>
              <a:ext cx="3263900" cy="4165600"/>
            </a:xfrm>
            <a:prstGeom prst="rect">
              <a:avLst/>
            </a:prstGeom>
          </p:spPr>
        </p:pic>
        <p:pic>
          <p:nvPicPr>
            <p:cNvPr id="4" name="Picture 3" descr="latex-image-1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144" y="553156"/>
              <a:ext cx="482600" cy="304800"/>
            </a:xfrm>
            <a:prstGeom prst="rect">
              <a:avLst/>
            </a:prstGeom>
          </p:spPr>
        </p:pic>
        <p:pic>
          <p:nvPicPr>
            <p:cNvPr id="5" name="Picture 4" descr="latex-image-1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8872" y="553156"/>
              <a:ext cx="495300" cy="304800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3908778" y="1576443"/>
            <a:ext cx="1685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Rank Order:</a:t>
            </a:r>
            <a:endParaRPr lang="en-US" sz="2400" dirty="0"/>
          </a:p>
        </p:txBody>
      </p:sp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00" y="1653118"/>
            <a:ext cx="2286000" cy="342900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603" y="2482608"/>
            <a:ext cx="2959100" cy="4318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034562" y="2452743"/>
            <a:ext cx="794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Hint: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1091056" y="4715702"/>
            <a:ext cx="13265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Compare</a:t>
            </a:r>
            <a:endParaRPr lang="en-US" sz="2400" dirty="0"/>
          </a:p>
        </p:txBody>
      </p:sp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806" y="5205589"/>
            <a:ext cx="2374900" cy="393700"/>
          </a:xfrm>
          <a:prstGeom prst="rect">
            <a:avLst/>
          </a:prstGeom>
        </p:spPr>
      </p:pic>
      <p:pic>
        <p:nvPicPr>
          <p:cNvPr id="15" name="Picture 14" descr="efield-plasticball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603" y="3823456"/>
            <a:ext cx="2451100" cy="282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710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7821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Problem 008</a:t>
            </a:r>
            <a:endParaRPr lang="en-US" sz="2400" dirty="0"/>
          </a:p>
        </p:txBody>
      </p:sp>
      <p:pic>
        <p:nvPicPr>
          <p:cNvPr id="4" name="Picture 3" descr="sphere-shell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44" y="645109"/>
            <a:ext cx="3941950" cy="3461224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373" y="2373489"/>
            <a:ext cx="3441700" cy="304800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40" y="4301772"/>
            <a:ext cx="72390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592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56337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Problem 009: Cylindrical Symmetry Impulse  </a:t>
            </a:r>
            <a:endParaRPr lang="en-US" sz="2400" dirty="0"/>
          </a:p>
        </p:txBody>
      </p:sp>
      <p:pic>
        <p:nvPicPr>
          <p:cNvPr id="3" name="Picture 2" descr="filamen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67" y="1479665"/>
            <a:ext cx="3387696" cy="3983335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099" y="2693810"/>
            <a:ext cx="4326611" cy="117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752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licker11-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11" y="1288829"/>
            <a:ext cx="7659511" cy="57393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69444" y="352778"/>
            <a:ext cx="3861241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 smtClean="0"/>
              <a:t>Given: q</a:t>
            </a:r>
            <a:r>
              <a:rPr lang="en-US" sz="2500" baseline="-25000" dirty="0" smtClean="0"/>
              <a:t>1</a:t>
            </a:r>
            <a:r>
              <a:rPr lang="en-US" sz="2500" dirty="0" smtClean="0"/>
              <a:t> at 0, q</a:t>
            </a:r>
            <a:r>
              <a:rPr lang="en-US" sz="2500" baseline="-25000" dirty="0" smtClean="0"/>
              <a:t>2</a:t>
            </a:r>
            <a:r>
              <a:rPr lang="en-US" sz="2500" dirty="0" smtClean="0"/>
              <a:t> in the shell</a:t>
            </a:r>
          </a:p>
          <a:p>
            <a:endParaRPr lang="en-US" sz="2500" dirty="0"/>
          </a:p>
          <a:p>
            <a:r>
              <a:rPr lang="en-US" sz="2500" dirty="0" smtClean="0"/>
              <a:t>Find: q’ and q’’</a:t>
            </a:r>
            <a:endParaRPr lang="en-US" sz="2500" dirty="0"/>
          </a:p>
        </p:txBody>
      </p:sp>
      <p:sp>
        <p:nvSpPr>
          <p:cNvPr id="7" name="Rectangle 6"/>
          <p:cNvSpPr/>
          <p:nvPr/>
        </p:nvSpPr>
        <p:spPr>
          <a:xfrm>
            <a:off x="1161513" y="1599273"/>
            <a:ext cx="6560979" cy="33866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641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licker11-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8669"/>
            <a:ext cx="9152404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7556" y="112889"/>
            <a:ext cx="16523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Clicker 12-1</a:t>
            </a:r>
            <a:endParaRPr lang="en-US" sz="2400" u="sng" dirty="0"/>
          </a:p>
        </p:txBody>
      </p:sp>
    </p:spTree>
    <p:extLst>
      <p:ext uri="{BB962C8B-B14F-4D97-AF65-F5344CB8AC3E}">
        <p14:creationId xmlns:p14="http://schemas.microsoft.com/office/powerpoint/2010/main" val="7189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77461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/>
              <a:t>Clicker </a:t>
            </a:r>
            <a:r>
              <a:rPr lang="en-US" sz="2600" dirty="0" smtClean="0"/>
              <a:t>12</a:t>
            </a:r>
            <a:r>
              <a:rPr lang="en-US" sz="2600" dirty="0" smtClean="0"/>
              <a:t>-2</a:t>
            </a:r>
            <a:endParaRPr lang="en-US" sz="2600" dirty="0"/>
          </a:p>
        </p:txBody>
      </p:sp>
      <p:pic>
        <p:nvPicPr>
          <p:cNvPr id="3" name="Picture 2" descr="Clicker12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12" y="492443"/>
            <a:ext cx="8725188" cy="653788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06778" y="691932"/>
            <a:ext cx="2963333" cy="33866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255384" y="1183459"/>
            <a:ext cx="2963333" cy="33866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12-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170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625943"/>
            <a:ext cx="16523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Clicker 12-3</a:t>
            </a:r>
            <a:endParaRPr lang="en-US" sz="2400" u="sng" dirty="0"/>
          </a:p>
        </p:txBody>
      </p:sp>
    </p:spTree>
    <p:extLst>
      <p:ext uri="{BB962C8B-B14F-4D97-AF65-F5344CB8AC3E}">
        <p14:creationId xmlns:p14="http://schemas.microsoft.com/office/powerpoint/2010/main" val="18076439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114</Words>
  <Application>Microsoft Macintosh PowerPoint</Application>
  <PresentationFormat>On-screen Show (4:3)</PresentationFormat>
  <Paragraphs>24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Camron Matschek</dc:creator>
  <cp:lastModifiedBy>Camron Matschek</cp:lastModifiedBy>
  <cp:revision>14</cp:revision>
  <dcterms:created xsi:type="dcterms:W3CDTF">2013-08-08T20:55:13Z</dcterms:created>
  <dcterms:modified xsi:type="dcterms:W3CDTF">2014-01-12T23:33:50Z</dcterms:modified>
</cp:coreProperties>
</file>