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7" autoAdjust="0"/>
    <p:restoredTop sz="99805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8F2DC-A6EB-D349-9FF1-AA1F4D3C787E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FD49-703F-0140-981A-3AAD6DEE9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27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8F2DC-A6EB-D349-9FF1-AA1F4D3C787E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FD49-703F-0140-981A-3AAD6DEE9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43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8F2DC-A6EB-D349-9FF1-AA1F4D3C787E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FD49-703F-0140-981A-3AAD6DEE9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87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8F2DC-A6EB-D349-9FF1-AA1F4D3C787E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FD49-703F-0140-981A-3AAD6DEE9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84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8F2DC-A6EB-D349-9FF1-AA1F4D3C787E}" type="datetimeFigureOut">
              <a:rPr lang="en-US" smtClean="0"/>
              <a:t>2/5/14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FD49-703F-0140-981A-3AAD6DEE9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926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8F2DC-A6EB-D349-9FF1-AA1F4D3C787E}" type="datetimeFigureOut">
              <a:rPr lang="en-US" smtClean="0"/>
              <a:t>2/5/14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FD49-703F-0140-981A-3AAD6DEE9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195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8F2DC-A6EB-D349-9FF1-AA1F4D3C787E}" type="datetimeFigureOut">
              <a:rPr lang="en-US" smtClean="0"/>
              <a:t>2/5/14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FD49-703F-0140-981A-3AAD6DEE9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03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8F2DC-A6EB-D349-9FF1-AA1F4D3C787E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FD49-703F-0140-981A-3AAD6DEE9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665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8F2DC-A6EB-D349-9FF1-AA1F4D3C787E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FD49-703F-0140-981A-3AAD6DEE9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991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8F2DC-A6EB-D349-9FF1-AA1F4D3C787E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FD49-703F-0140-981A-3AAD6DEE9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99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8F2DC-A6EB-D349-9FF1-AA1F4D3C787E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FFD49-703F-0140-981A-3AAD6DEE9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44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8F2DC-A6EB-D349-9FF1-AA1F4D3C787E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FFD49-703F-0140-981A-3AAD6DEE9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4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8" Type="http://schemas.openxmlformats.org/officeDocument/2006/relationships/image" Target="../media/image7.emf"/><Relationship Id="rId9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5" Type="http://schemas.openxmlformats.org/officeDocument/2006/relationships/image" Target="../media/image16.emf"/><Relationship Id="rId6" Type="http://schemas.openxmlformats.org/officeDocument/2006/relationships/image" Target="../media/image17.emf"/><Relationship Id="rId7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5" Type="http://schemas.openxmlformats.org/officeDocument/2006/relationships/image" Target="../media/image22.emf"/><Relationship Id="rId6" Type="http://schemas.openxmlformats.org/officeDocument/2006/relationships/image" Target="../media/image23.emf"/><Relationship Id="rId7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emf"/><Relationship Id="rId5" Type="http://schemas.openxmlformats.org/officeDocument/2006/relationships/image" Target="../media/image29.emf"/><Relationship Id="rId6" Type="http://schemas.openxmlformats.org/officeDocument/2006/relationships/image" Target="../media/image30.emf"/><Relationship Id="rId7" Type="http://schemas.openxmlformats.org/officeDocument/2006/relationships/image" Target="../media/image31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6" Type="http://schemas.openxmlformats.org/officeDocument/2006/relationships/image" Target="../media/image37.emf"/><Relationship Id="rId7" Type="http://schemas.openxmlformats.org/officeDocument/2006/relationships/image" Target="../media/image38.emf"/><Relationship Id="rId8" Type="http://schemas.openxmlformats.org/officeDocument/2006/relationships/image" Target="../media/image39.emf"/><Relationship Id="rId9" Type="http://schemas.openxmlformats.org/officeDocument/2006/relationships/image" Target="../media/image4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4" Type="http://schemas.openxmlformats.org/officeDocument/2006/relationships/image" Target="../media/image45.emf"/><Relationship Id="rId5" Type="http://schemas.openxmlformats.org/officeDocument/2006/relationships/image" Target="../media/image4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4" Type="http://schemas.openxmlformats.org/officeDocument/2006/relationships/image" Target="../media/image49.emf"/><Relationship Id="rId5" Type="http://schemas.openxmlformats.org/officeDocument/2006/relationships/image" Target="../media/image50.emf"/><Relationship Id="rId6" Type="http://schemas.openxmlformats.org/officeDocument/2006/relationships/image" Target="../media/image51.emf"/><Relationship Id="rId7" Type="http://schemas.openxmlformats.org/officeDocument/2006/relationships/image" Target="../media/image52.png"/><Relationship Id="rId8" Type="http://schemas.openxmlformats.org/officeDocument/2006/relationships/image" Target="../media/image53.emf"/><Relationship Id="rId9" Type="http://schemas.openxmlformats.org/officeDocument/2006/relationships/image" Target="../media/image5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emf"/><Relationship Id="rId5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6272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15</a:t>
            </a: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8247" y="631280"/>
            <a:ext cx="4634777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ΔU and ΔV </a:t>
            </a:r>
            <a:r>
              <a:rPr lang="en-US" sz="2600" dirty="0" smtClean="0">
                <a:latin typeface="Computer modern roman"/>
                <a:cs typeface="Computer modern roman"/>
              </a:rPr>
              <a:t>due</a:t>
            </a:r>
            <a:r>
              <a:rPr lang="en-US" sz="2600" dirty="0" smtClean="0"/>
              <a:t> to a point charge</a:t>
            </a:r>
            <a:endParaRPr lang="en-US" sz="26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26" y="1294138"/>
            <a:ext cx="3187700" cy="3048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770" y="1076503"/>
            <a:ext cx="1358900" cy="6985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767" y="1294138"/>
            <a:ext cx="1790700" cy="304800"/>
          </a:xfrm>
          <a:prstGeom prst="rect">
            <a:avLst/>
          </a:prstGeom>
        </p:spPr>
      </p:pic>
      <p:pic>
        <p:nvPicPr>
          <p:cNvPr id="9" name="Picture 8" descr="pt-charge-test-chg-q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82" y="1775003"/>
            <a:ext cx="7360641" cy="23370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8247" y="4018949"/>
            <a:ext cx="3538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Consider going from A to B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29921" y="4503781"/>
            <a:ext cx="23947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Iterative Reasoning</a:t>
            </a:r>
            <a:endParaRPr lang="en-US" sz="22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388" y="4934668"/>
            <a:ext cx="2413000" cy="317500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88" y="5431704"/>
            <a:ext cx="2032000" cy="304800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756" y="5819053"/>
            <a:ext cx="3911600" cy="3429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16756" y="6296378"/>
            <a:ext cx="52705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859821" y="5819053"/>
            <a:ext cx="1654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Going downhill.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992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395939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i="1" dirty="0" smtClean="0"/>
              <a:t>ΔU and ΔV </a:t>
            </a:r>
            <a:r>
              <a:rPr lang="en-US" sz="2600" i="1" dirty="0" smtClean="0">
                <a:latin typeface="Computer modern roman"/>
                <a:cs typeface="Computer modern roman"/>
              </a:rPr>
              <a:t>due</a:t>
            </a:r>
            <a:r>
              <a:rPr lang="en-US" sz="2600" i="1" dirty="0" smtClean="0"/>
              <a:t> to a point charge continued...</a:t>
            </a:r>
            <a:endParaRPr lang="en-US" sz="2600" i="1" dirty="0"/>
          </a:p>
        </p:txBody>
      </p:sp>
      <p:pic>
        <p:nvPicPr>
          <p:cNvPr id="4" name="Picture 3" descr="pt-charge-test-chg-q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484" y="707837"/>
            <a:ext cx="3876836" cy="1230924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52" y="6032233"/>
            <a:ext cx="4914900" cy="76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9420" y="1924650"/>
            <a:ext cx="942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Math:</a:t>
            </a:r>
            <a:endParaRPr lang="en-US" sz="2400" u="sn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355" y="2069153"/>
            <a:ext cx="5016500" cy="3035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6200" y="5104453"/>
            <a:ext cx="3911600" cy="698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651376" y="6258437"/>
            <a:ext cx="616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939" y="6125689"/>
            <a:ext cx="2411138" cy="66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08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-over-x-graph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13" y="1394125"/>
            <a:ext cx="8328074" cy="53307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5883"/>
            <a:ext cx="227498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Point Charge Q</a:t>
            </a:r>
            <a:endParaRPr lang="en-US" sz="26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648" y="2105826"/>
            <a:ext cx="2870200" cy="8255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551" y="2982676"/>
            <a:ext cx="3733800" cy="698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5013" y="5893899"/>
            <a:ext cx="6078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Q</a:t>
            </a:r>
            <a:endParaRPr lang="en-US" sz="4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2648" y="1195100"/>
            <a:ext cx="6413500" cy="698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2648" y="486560"/>
            <a:ext cx="2324100" cy="698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037451" y="2059346"/>
            <a:ext cx="3984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Where work from infinity to r is energy required in climbing the potential hill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0551" y="3963953"/>
            <a:ext cx="43942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20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559581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smtClean="0"/>
              <a:t>V(r) for a uniformly charged plastic shell</a:t>
            </a:r>
            <a:endParaRPr lang="en-US" sz="2600" dirty="0"/>
          </a:p>
        </p:txBody>
      </p:sp>
      <p:pic>
        <p:nvPicPr>
          <p:cNvPr id="3" name="Picture 2" descr="uniformly-charged-sphe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56" y="711726"/>
            <a:ext cx="2358992" cy="2358992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174" y="1140303"/>
            <a:ext cx="4381500" cy="3048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174" y="1699954"/>
            <a:ext cx="3606800" cy="342900"/>
          </a:xfrm>
          <a:prstGeom prst="rect">
            <a:avLst/>
          </a:prstGeom>
        </p:spPr>
      </p:pic>
      <p:pic>
        <p:nvPicPr>
          <p:cNvPr id="9" name="Picture 8" descr="shell-Efield-graph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01" y="3565249"/>
            <a:ext cx="3627681" cy="2942267"/>
          </a:xfrm>
          <a:prstGeom prst="rect">
            <a:avLst/>
          </a:prstGeom>
        </p:spPr>
      </p:pic>
      <p:pic>
        <p:nvPicPr>
          <p:cNvPr id="7" name="Picture 6" descr="shell-V-graph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028" y="3524342"/>
            <a:ext cx="3730416" cy="30117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174" y="2417327"/>
            <a:ext cx="1905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650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5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1" y="396845"/>
            <a:ext cx="8665698" cy="64933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9306" y="11675"/>
            <a:ext cx="2145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Fig(clicker) 15.1</a:t>
            </a:r>
            <a:endParaRPr lang="en-US" sz="2400" u="sng" dirty="0"/>
          </a:p>
        </p:txBody>
      </p:sp>
      <p:sp>
        <p:nvSpPr>
          <p:cNvPr id="4" name="Rectangle 3"/>
          <p:cNvSpPr/>
          <p:nvPr/>
        </p:nvSpPr>
        <p:spPr>
          <a:xfrm>
            <a:off x="784893" y="473340"/>
            <a:ext cx="1327182" cy="26864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66357" y="1282110"/>
            <a:ext cx="1327182" cy="26864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75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6612" y="330637"/>
            <a:ext cx="2145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Fig(clicker) 15.1</a:t>
            </a:r>
            <a:endParaRPr lang="en-US" sz="2400" u="sng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042" y="1314045"/>
            <a:ext cx="5867400" cy="342900"/>
          </a:xfrm>
          <a:prstGeom prst="rect">
            <a:avLst/>
          </a:prstGeom>
        </p:spPr>
      </p:pic>
      <p:pic>
        <p:nvPicPr>
          <p:cNvPr id="6" name="Picture 5" descr="fig15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34" y="1152101"/>
            <a:ext cx="2452943" cy="238723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609224" y="591068"/>
            <a:ext cx="756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180°</a:t>
            </a:r>
            <a:endParaRPr lang="en-US" sz="2400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7166304" y="929591"/>
            <a:ext cx="479778" cy="51231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40154" y="4088922"/>
            <a:ext cx="1909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General Case:</a:t>
            </a:r>
            <a:endParaRPr lang="en-US" sz="2400" dirty="0"/>
          </a:p>
        </p:txBody>
      </p:sp>
      <p:pic>
        <p:nvPicPr>
          <p:cNvPr id="24" name="Picture 23" descr="general-case-E-delta-l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30" y="4646702"/>
            <a:ext cx="3329290" cy="1466865"/>
          </a:xfrm>
          <a:prstGeom prst="rect">
            <a:avLst/>
          </a:prstGeom>
        </p:spPr>
      </p:pic>
      <p:pic>
        <p:nvPicPr>
          <p:cNvPr id="25" name="Picture 2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987" y="4775819"/>
            <a:ext cx="4000500" cy="317500"/>
          </a:xfrm>
          <a:prstGeom prst="rect">
            <a:avLst/>
          </a:prstGeom>
        </p:spPr>
      </p:pic>
      <p:pic>
        <p:nvPicPr>
          <p:cNvPr id="26" name="Picture 2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987" y="5368486"/>
            <a:ext cx="4000500" cy="317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8042" y="2581536"/>
            <a:ext cx="5867400" cy="124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642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icker15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40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18306" y="452791"/>
            <a:ext cx="2145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Fig(clicker) 15.2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36566902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4000" y="144203"/>
            <a:ext cx="2145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Fig(clicker) 15.2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762" y="605868"/>
            <a:ext cx="3540477" cy="2539725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465" y="3666772"/>
            <a:ext cx="1930400" cy="3429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465" y="4448527"/>
            <a:ext cx="850900" cy="2413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465" y="5128683"/>
            <a:ext cx="1181100" cy="241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4000" y="3576229"/>
            <a:ext cx="1269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Region 1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54000" y="4320822"/>
            <a:ext cx="1269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Region 2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54000" y="5007095"/>
            <a:ext cx="1269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Region 3</a:t>
            </a:r>
            <a:endParaRPr lang="en-US" sz="24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375857" y="3811140"/>
            <a:ext cx="75494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375857" y="5245733"/>
            <a:ext cx="75494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919" y="3666772"/>
            <a:ext cx="1752600" cy="254000"/>
          </a:xfrm>
          <a:prstGeom prst="rect">
            <a:avLst/>
          </a:prstGeom>
        </p:spPr>
      </p:pic>
      <p:pic>
        <p:nvPicPr>
          <p:cNvPr id="24" name="Picture 2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114" y="6000294"/>
            <a:ext cx="4229100" cy="3302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043653" y="3576229"/>
            <a:ext cx="43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-6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7977954" y="5505314"/>
            <a:ext cx="493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+</a:t>
            </a:r>
            <a:r>
              <a:rPr lang="en-US" sz="2400" dirty="0" smtClean="0"/>
              <a:t>6</a:t>
            </a:r>
            <a:endParaRPr lang="en-US" sz="24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7612394" y="5468760"/>
            <a:ext cx="939801" cy="78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131241" y="4291931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pic>
        <p:nvPicPr>
          <p:cNvPr id="33" name="Picture 32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919" y="5128683"/>
            <a:ext cx="1752600" cy="254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843198" y="5021694"/>
            <a:ext cx="649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+12</a:t>
            </a:r>
            <a:endParaRPr lang="en-US" sz="2400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93135" y="5439562"/>
            <a:ext cx="411291" cy="45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98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5-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2778"/>
            <a:ext cx="9144000" cy="68517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9306" y="410458"/>
            <a:ext cx="2145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Fig(clicker) 15.3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40712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061" y="743379"/>
            <a:ext cx="4835878" cy="56252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89111" y="151220"/>
            <a:ext cx="26500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Ch17. Hw2:001-003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40763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7111" y="125101"/>
            <a:ext cx="42578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Ch17. Hw2:001-003 continued...</a:t>
            </a:r>
            <a:endParaRPr lang="en-US" sz="2400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11" y="660352"/>
            <a:ext cx="2321278" cy="3146621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1453445" y="3933972"/>
            <a:ext cx="623711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13639" y="3993445"/>
            <a:ext cx="2302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Clicker 17-h2:1-3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38225" y="4600222"/>
            <a:ext cx="3977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What is the sign of V(R) – v(r)?</a:t>
            </a:r>
            <a:endParaRPr lang="en-US" sz="2400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72928"/>
              </p:ext>
            </p:extLst>
          </p:nvPr>
        </p:nvGraphicFramePr>
        <p:xfrm>
          <a:off x="3993444" y="5319888"/>
          <a:ext cx="847447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2263"/>
                <a:gridCol w="39518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+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-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46" y="761835"/>
            <a:ext cx="3746500" cy="698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2446" y="1708291"/>
            <a:ext cx="4508500" cy="787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446" y="2616200"/>
            <a:ext cx="47625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5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0109"/>
            <a:ext cx="2775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N-dependence of ΔV</a:t>
            </a:r>
            <a:endParaRPr lang="en-US" sz="24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272776" y="2053767"/>
            <a:ext cx="4507281" cy="2138413"/>
            <a:chOff x="2136149" y="1579391"/>
            <a:chExt cx="4507281" cy="2138413"/>
          </a:xfrm>
        </p:grpSpPr>
        <p:sp>
          <p:nvSpPr>
            <p:cNvPr id="8" name="TextBox 7"/>
            <p:cNvSpPr txBox="1"/>
            <p:nvPr/>
          </p:nvSpPr>
          <p:spPr>
            <a:xfrm>
              <a:off x="2457619" y="1579391"/>
              <a:ext cx="15277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For dipole:</a:t>
              </a:r>
              <a:endParaRPr lang="en-US" sz="2400" dirty="0"/>
            </a:p>
          </p:txBody>
        </p:sp>
        <p:pic>
          <p:nvPicPr>
            <p:cNvPr id="9" name="Picture 8" descr="latex-image-1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0430" y="1664058"/>
              <a:ext cx="1143000" cy="25400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2136149" y="2138307"/>
              <a:ext cx="18406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point charge:</a:t>
              </a:r>
              <a:endParaRPr lang="en-US" sz="2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60764" y="2697223"/>
              <a:ext cx="13074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long rod:</a:t>
              </a:r>
              <a:endParaRPr lang="en-US" sz="2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631795" y="3256139"/>
              <a:ext cx="13535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s</a:t>
              </a:r>
              <a:r>
                <a:rPr lang="en-US" sz="2400" dirty="0" smtClean="0"/>
                <a:t>olid rod:</a:t>
              </a:r>
              <a:endParaRPr lang="en-US" sz="2400" dirty="0"/>
            </a:p>
          </p:txBody>
        </p:sp>
        <p:pic>
          <p:nvPicPr>
            <p:cNvPr id="13" name="Picture 12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0430" y="2803998"/>
              <a:ext cx="1130300" cy="228600"/>
            </a:xfrm>
            <a:prstGeom prst="rect">
              <a:avLst/>
            </a:prstGeom>
          </p:spPr>
        </p:pic>
        <p:pic>
          <p:nvPicPr>
            <p:cNvPr id="14" name="Picture 13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0430" y="2246728"/>
              <a:ext cx="1143000" cy="228600"/>
            </a:xfrm>
            <a:prstGeom prst="rect">
              <a:avLst/>
            </a:prstGeom>
          </p:spPr>
        </p:pic>
        <p:pic>
          <p:nvPicPr>
            <p:cNvPr id="15" name="Picture 14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0430" y="3361267"/>
              <a:ext cx="1130300" cy="266700"/>
            </a:xfrm>
            <a:prstGeom prst="rect">
              <a:avLst/>
            </a:prstGeom>
          </p:spPr>
        </p:pic>
        <p:pic>
          <p:nvPicPr>
            <p:cNvPr id="16" name="Picture 15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1548" y="3375378"/>
              <a:ext cx="838200" cy="241300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112890" y="4750052"/>
            <a:ext cx="8890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curves of E vs. x for different N’s are shown in the figure. Notice at r = 1, E = k, independent of N. In going from N = -3 to N = -1, the peak at x = 0 becomes less and less pronounced. At N = +1, the peak turns into a valley.</a:t>
            </a:r>
          </a:p>
          <a:p>
            <a:r>
              <a:rPr lang="en-US" sz="2400" dirty="0" smtClean="0"/>
              <a:t>Lesson: The shape of E vs. x curve is sensitive to the power of N.</a:t>
            </a: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3955" y="1926643"/>
            <a:ext cx="3610573" cy="22954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2100" y="796648"/>
            <a:ext cx="6019800" cy="800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91091" y="2005962"/>
            <a:ext cx="931956" cy="62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4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57" y="203200"/>
            <a:ext cx="3960992" cy="35926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8149" y="316089"/>
            <a:ext cx="4680011" cy="2943578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50" y="3866444"/>
            <a:ext cx="8369300" cy="342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37109" y="4261786"/>
            <a:ext cx="3488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How does ΔV very with N?</a:t>
            </a:r>
            <a:endParaRPr lang="en-US" sz="2400" dirty="0"/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223825"/>
              </p:ext>
            </p:extLst>
          </p:nvPr>
        </p:nvGraphicFramePr>
        <p:xfrm>
          <a:off x="648191" y="4808117"/>
          <a:ext cx="4065840" cy="1854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879396"/>
                <a:gridCol w="318644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Choice: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 increases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ΔV increases monotonically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ΔV = constant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ΔV decreases monotonically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ΔV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fluctuates</a:t>
                      </a:r>
                      <a:r>
                        <a:rPr lang="en-US" baseline="0" dirty="0" smtClean="0"/>
                        <a:t> as N increases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8987" y="4261786"/>
            <a:ext cx="3527663" cy="240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326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1454</TotalTime>
  <Words>290</Words>
  <Application>Microsoft Macintosh PowerPoint</Application>
  <PresentationFormat>On-screen Show (4:3)</PresentationFormat>
  <Paragraphs>54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Camron Matschek</dc:creator>
  <cp:keywords/>
  <dc:description/>
  <cp:lastModifiedBy>Camron Matschek</cp:lastModifiedBy>
  <cp:revision>23</cp:revision>
  <dcterms:created xsi:type="dcterms:W3CDTF">2013-08-14T18:37:40Z</dcterms:created>
  <dcterms:modified xsi:type="dcterms:W3CDTF">2014-02-05T07:18:51Z</dcterms:modified>
  <cp:category/>
</cp:coreProperties>
</file>