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508" autoAdjust="0"/>
  </p:normalViewPr>
  <p:slideViewPr>
    <p:cSldViewPr snapToGrid="0" snapToObjects="1">
      <p:cViewPr varScale="1">
        <p:scale>
          <a:sx n="90" d="100"/>
          <a:sy n="90" d="100"/>
        </p:scale>
        <p:origin x="-11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7D7E5-23E7-4645-B546-6625D0740DE2}" type="datetimeFigureOut">
              <a:rPr lang="en-US" smtClean="0"/>
              <a:t>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235D-7129-DF41-B4FF-5FAFE4CB1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689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7D7E5-23E7-4645-B546-6625D0740DE2}" type="datetimeFigureOut">
              <a:rPr lang="en-US" smtClean="0"/>
              <a:t>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235D-7129-DF41-B4FF-5FAFE4CB1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273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7D7E5-23E7-4645-B546-6625D0740DE2}" type="datetimeFigureOut">
              <a:rPr lang="en-US" smtClean="0"/>
              <a:t>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235D-7129-DF41-B4FF-5FAFE4CB1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018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7D7E5-23E7-4645-B546-6625D0740DE2}" type="datetimeFigureOut">
              <a:rPr lang="en-US" smtClean="0"/>
              <a:t>2/1/14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235D-7129-DF41-B4FF-5FAFE4CB1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411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7D7E5-23E7-4645-B546-6625D0740DE2}" type="datetimeFigureOut">
              <a:rPr lang="en-US" smtClean="0"/>
              <a:t>2/1/14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235D-7129-DF41-B4FF-5FAFE4CB1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257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7D7E5-23E7-4645-B546-6625D0740DE2}" type="datetimeFigureOut">
              <a:rPr lang="en-US" smtClean="0"/>
              <a:t>2/1/14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235D-7129-DF41-B4FF-5FAFE4CB1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63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7D7E5-23E7-4645-B546-6625D0740DE2}" type="datetimeFigureOut">
              <a:rPr lang="en-US" smtClean="0"/>
              <a:t>2/1/14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235D-7129-DF41-B4FF-5FAFE4CB1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337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7D7E5-23E7-4645-B546-6625D0740DE2}" type="datetimeFigureOut">
              <a:rPr lang="en-US" smtClean="0"/>
              <a:t>2/1/14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235D-7129-DF41-B4FF-5FAFE4CB1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746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7D7E5-23E7-4645-B546-6625D0740DE2}" type="datetimeFigureOut">
              <a:rPr lang="en-US" smtClean="0"/>
              <a:t>2/1/14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235D-7129-DF41-B4FF-5FAFE4CB1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301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7D7E5-23E7-4645-B546-6625D0740DE2}" type="datetimeFigureOut">
              <a:rPr lang="en-US" smtClean="0"/>
              <a:t>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235D-7129-DF41-B4FF-5FAFE4CB1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979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7D7E5-23E7-4645-B546-6625D0740DE2}" type="datetimeFigureOut">
              <a:rPr lang="en-US" smtClean="0"/>
              <a:t>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F235D-7129-DF41-B4FF-5FAFE4CB1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601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77D7E5-23E7-4645-B546-6625D0740DE2}" type="datetimeFigureOut">
              <a:rPr lang="en-US" smtClean="0"/>
              <a:t>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F235D-7129-DF41-B4FF-5FAFE4CB1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674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8.emf"/><Relationship Id="rId5" Type="http://schemas.openxmlformats.org/officeDocument/2006/relationships/image" Target="../media/image9.emf"/><Relationship Id="rId6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4" Type="http://schemas.openxmlformats.org/officeDocument/2006/relationships/image" Target="../media/image16.emf"/><Relationship Id="rId5" Type="http://schemas.openxmlformats.org/officeDocument/2006/relationships/image" Target="../media/image17.emf"/><Relationship Id="rId6" Type="http://schemas.openxmlformats.org/officeDocument/2006/relationships/image" Target="../media/image18.emf"/><Relationship Id="rId7" Type="http://schemas.openxmlformats.org/officeDocument/2006/relationships/image" Target="../media/image19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emf"/><Relationship Id="rId3" Type="http://schemas.openxmlformats.org/officeDocument/2006/relationships/image" Target="../media/image21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4" Type="http://schemas.openxmlformats.org/officeDocument/2006/relationships/image" Target="../media/image26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4" Type="http://schemas.openxmlformats.org/officeDocument/2006/relationships/image" Target="../media/image29.emf"/><Relationship Id="rId5" Type="http://schemas.openxmlformats.org/officeDocument/2006/relationships/image" Target="../media/image30.emf"/><Relationship Id="rId6" Type="http://schemas.openxmlformats.org/officeDocument/2006/relationships/image" Target="../media/image31.emf"/><Relationship Id="rId7" Type="http://schemas.openxmlformats.org/officeDocument/2006/relationships/image" Target="../media/image32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4" Type="http://schemas.openxmlformats.org/officeDocument/2006/relationships/image" Target="../media/image35.emf"/><Relationship Id="rId5" Type="http://schemas.openxmlformats.org/officeDocument/2006/relationships/image" Target="../media/image36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4" Type="http://schemas.openxmlformats.org/officeDocument/2006/relationships/image" Target="../media/image39.emf"/><Relationship Id="rId5" Type="http://schemas.openxmlformats.org/officeDocument/2006/relationships/image" Target="../media/image40.emf"/><Relationship Id="rId6" Type="http://schemas.openxmlformats.org/officeDocument/2006/relationships/image" Target="../media/image41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4" Type="http://schemas.openxmlformats.org/officeDocument/2006/relationships/image" Target="../media/image44.emf"/><Relationship Id="rId5" Type="http://schemas.openxmlformats.org/officeDocument/2006/relationships/image" Target="../media/image45.emf"/><Relationship Id="rId6" Type="http://schemas.openxmlformats.org/officeDocument/2006/relationships/image" Target="../media/image46.emf"/><Relationship Id="rId7" Type="http://schemas.openxmlformats.org/officeDocument/2006/relationships/image" Target="../media/image47.emf"/><Relationship Id="rId8" Type="http://schemas.openxmlformats.org/officeDocument/2006/relationships/image" Target="../media/image48.emf"/><Relationship Id="rId9" Type="http://schemas.openxmlformats.org/officeDocument/2006/relationships/image" Target="../media/image49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4" Type="http://schemas.openxmlformats.org/officeDocument/2006/relationships/image" Target="../media/image52.emf"/><Relationship Id="rId5" Type="http://schemas.openxmlformats.org/officeDocument/2006/relationships/image" Target="../media/image53.emf"/><Relationship Id="rId6" Type="http://schemas.openxmlformats.org/officeDocument/2006/relationships/image" Target="../media/image54.emf"/><Relationship Id="rId7" Type="http://schemas.openxmlformats.org/officeDocument/2006/relationships/image" Target="../media/image55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4" Type="http://schemas.openxmlformats.org/officeDocument/2006/relationships/image" Target="../media/image58.emf"/><Relationship Id="rId5" Type="http://schemas.openxmlformats.org/officeDocument/2006/relationships/image" Target="../media/image59.emf"/><Relationship Id="rId6" Type="http://schemas.openxmlformats.org/officeDocument/2006/relationships/image" Target="../media/image60.emf"/><Relationship Id="rId7" Type="http://schemas.openxmlformats.org/officeDocument/2006/relationships/image" Target="../media/image61.emf"/><Relationship Id="rId8" Type="http://schemas.openxmlformats.org/officeDocument/2006/relationships/image" Target="../media/image62.emf"/><Relationship Id="rId9" Type="http://schemas.openxmlformats.org/officeDocument/2006/relationships/image" Target="../media/image63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62728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solidFill>
                  <a:srgbClr val="FF0000"/>
                </a:solidFill>
              </a:rPr>
              <a:t>Lecture 23</a:t>
            </a:r>
            <a:endParaRPr lang="en-US" sz="26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27281" y="30778"/>
            <a:ext cx="1886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Single Circuit</a:t>
            </a:r>
            <a:r>
              <a:rPr lang="en-US" sz="2400" dirty="0" smtClean="0"/>
              <a:t>:</a:t>
            </a:r>
            <a:endParaRPr lang="en-US" sz="2400" dirty="0"/>
          </a:p>
        </p:txBody>
      </p:sp>
      <p:pic>
        <p:nvPicPr>
          <p:cNvPr id="6" name="Picture 5" descr="simple-circui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324" y="605669"/>
            <a:ext cx="5587120" cy="244279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85810" y="3048468"/>
            <a:ext cx="1814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Drift Velocity</a:t>
            </a:r>
            <a:endParaRPr lang="en-US" sz="2400" dirty="0"/>
          </a:p>
        </p:txBody>
      </p:sp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82" y="3682776"/>
            <a:ext cx="3683000" cy="254000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361" y="3682776"/>
            <a:ext cx="3111500" cy="304800"/>
          </a:xfrm>
          <a:prstGeom prst="rect">
            <a:avLst/>
          </a:prstGeom>
        </p:spPr>
      </p:pic>
      <p:pic>
        <p:nvPicPr>
          <p:cNvPr id="10" name="Picture 9" descr="random-drift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965" y="4341625"/>
            <a:ext cx="1886604" cy="2049242"/>
          </a:xfrm>
          <a:prstGeom prst="rect">
            <a:avLst/>
          </a:prstGeom>
        </p:spPr>
      </p:pic>
      <p:pic>
        <p:nvPicPr>
          <p:cNvPr id="11" name="Picture 10" descr="steady-drift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6977" y="4274749"/>
            <a:ext cx="1765969" cy="2116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080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4166" y="954224"/>
            <a:ext cx="4411308" cy="20459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87919" y="472919"/>
            <a:ext cx="1821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Electron drift</a:t>
            </a:r>
            <a:endParaRPr lang="en-US" sz="2400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4209902" y="3892799"/>
            <a:ext cx="1674431" cy="11283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157111" y="3330223"/>
            <a:ext cx="364528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Direction of force on electron:</a:t>
            </a:r>
            <a:endParaRPr lang="en-US" sz="2200" dirty="0"/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619" y="3372556"/>
            <a:ext cx="647700" cy="3429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57111" y="3820334"/>
            <a:ext cx="200567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a</a:t>
            </a:r>
            <a:r>
              <a:rPr lang="en-US" sz="2200" dirty="0" smtClean="0"/>
              <a:t>nd direction of </a:t>
            </a:r>
            <a:endParaRPr lang="en-US" sz="2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0714" y="3892799"/>
            <a:ext cx="876300" cy="304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856111" y="3508078"/>
            <a:ext cx="29492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Are all opposite to direction of E</a:t>
            </a:r>
            <a:endParaRPr lang="en-US" sz="2200" dirty="0"/>
          </a:p>
        </p:txBody>
      </p:sp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730" y="4401961"/>
            <a:ext cx="4787900" cy="876300"/>
          </a:xfrm>
          <a:prstGeom prst="rect">
            <a:avLst/>
          </a:prstGeom>
        </p:spPr>
      </p:pic>
      <p:pic>
        <p:nvPicPr>
          <p:cNvPr id="16" name="Picture 15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714" y="5346700"/>
            <a:ext cx="5118100" cy="622300"/>
          </a:xfrm>
          <a:prstGeom prst="rect">
            <a:avLst/>
          </a:prstGeom>
        </p:spPr>
      </p:pic>
      <p:cxnSp>
        <p:nvCxnSpPr>
          <p:cNvPr id="17" name="Straight Arrow Connector 16"/>
          <p:cNvCxnSpPr/>
          <p:nvPr/>
        </p:nvCxnSpPr>
        <p:spPr>
          <a:xfrm flipV="1">
            <a:off x="3924857" y="5905413"/>
            <a:ext cx="1" cy="3528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575076" y="6244138"/>
            <a:ext cx="10438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mobility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64131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cker23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170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35000" y="112889"/>
            <a:ext cx="1340556" cy="29633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35000" y="536222"/>
            <a:ext cx="945444" cy="29633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836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cker23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240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40111" y="2808112"/>
            <a:ext cx="3713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(Note: E is the magnitude of the field)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870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cker23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906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31333" y="1064208"/>
            <a:ext cx="3278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Electron number current</a:t>
            </a:r>
            <a:endParaRPr lang="en-US" sz="2400" u="sng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221" y="1728483"/>
            <a:ext cx="4826000" cy="6985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0666" y="2709206"/>
            <a:ext cx="3543300" cy="241300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33" y="3252021"/>
            <a:ext cx="4330700" cy="6223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33" y="4129026"/>
            <a:ext cx="7378700" cy="393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7222" y="4687121"/>
            <a:ext cx="2578100" cy="3937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2822" y="5245921"/>
            <a:ext cx="6477000" cy="3048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730392" y="4325876"/>
            <a:ext cx="45719" cy="5644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730392" y="4862094"/>
            <a:ext cx="45719" cy="5644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730392" y="5327757"/>
            <a:ext cx="45719" cy="5644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730392" y="3493327"/>
            <a:ext cx="45719" cy="5644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174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cker23-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170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35000" y="112889"/>
            <a:ext cx="945444" cy="29633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2139" y="6004277"/>
            <a:ext cx="740834" cy="40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062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cker23-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1110"/>
            <a:ext cx="9144000" cy="685170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326444" y="931334"/>
            <a:ext cx="6660445" cy="83255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859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cker23-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0920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1062" y="713077"/>
            <a:ext cx="3837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Surface charge distributions:</a:t>
            </a:r>
            <a:endParaRPr lang="en-US" sz="2400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431062" y="1239443"/>
            <a:ext cx="81089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Gradient in the surface charge distribution leads to an electric field inside of the wire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5054" y="2184655"/>
            <a:ext cx="3253893" cy="226786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66416" y="5006856"/>
            <a:ext cx="79765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There is a s</a:t>
            </a:r>
            <a:r>
              <a:rPr lang="en-US" sz="2200" dirty="0" smtClean="0"/>
              <a:t>urface </a:t>
            </a:r>
            <a:r>
              <a:rPr lang="en-US" sz="2200" dirty="0" smtClean="0"/>
              <a:t>distribution with </a:t>
            </a:r>
            <a:r>
              <a:rPr lang="en-US" sz="2200" dirty="0"/>
              <a:t>a</a:t>
            </a:r>
            <a:r>
              <a:rPr lang="en-US" sz="2200" dirty="0" smtClean="0"/>
              <a:t> </a:t>
            </a:r>
            <a:r>
              <a:rPr lang="en-US" sz="2200" dirty="0" smtClean="0"/>
              <a:t>gradient throughout the circuit</a:t>
            </a:r>
            <a:endParaRPr lang="en-US" sz="2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7400" y="5606396"/>
            <a:ext cx="2489200" cy="241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3800" y="4593630"/>
            <a:ext cx="67564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738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0600" y="792441"/>
            <a:ext cx="4622800" cy="2159000"/>
          </a:xfrm>
          <a:prstGeom prst="rect">
            <a:avLst/>
          </a:prstGeom>
        </p:spPr>
      </p:pic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963" y="3130164"/>
            <a:ext cx="6832600" cy="3175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963" y="4731110"/>
            <a:ext cx="3632200" cy="304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0700" y="4484708"/>
            <a:ext cx="1574800" cy="787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2500" y="3781779"/>
            <a:ext cx="2146300" cy="241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800" y="5689602"/>
            <a:ext cx="82677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5555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8974" y="937671"/>
            <a:ext cx="18442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Circuit setup: </a:t>
            </a:r>
            <a:endParaRPr lang="en-US" sz="2400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871" y="1532922"/>
            <a:ext cx="7226300" cy="736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8529" y="2994654"/>
            <a:ext cx="15549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Example 1:</a:t>
            </a:r>
            <a:endParaRPr lang="en-US" sz="2400" dirty="0"/>
          </a:p>
        </p:txBody>
      </p:sp>
      <p:pic>
        <p:nvPicPr>
          <p:cNvPr id="6" name="Picture 5" descr="example-1-circuit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05" y="3456319"/>
            <a:ext cx="2286000" cy="1879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55416" y="3447231"/>
            <a:ext cx="2071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Loop equation:</a:t>
            </a:r>
            <a:endParaRPr lang="en-US" sz="2400" dirty="0"/>
          </a:p>
        </p:txBody>
      </p:sp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554" y="3908896"/>
            <a:ext cx="3937000" cy="685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0554" y="4650119"/>
            <a:ext cx="45466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2256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7059" y="1536542"/>
            <a:ext cx="15549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Example 2:</a:t>
            </a:r>
            <a:endParaRPr lang="en-US" sz="2400" dirty="0"/>
          </a:p>
        </p:txBody>
      </p:sp>
      <p:pic>
        <p:nvPicPr>
          <p:cNvPr id="3" name="Picture 2" descr="example-2-circui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059" y="1998207"/>
            <a:ext cx="2489200" cy="2286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5119" y="1722427"/>
            <a:ext cx="2755900" cy="2794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675" y="3053770"/>
            <a:ext cx="3911600" cy="685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8527" y="4155819"/>
            <a:ext cx="3352800" cy="685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0" y="2211211"/>
            <a:ext cx="15367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7718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5900" y="503647"/>
            <a:ext cx="15549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Example 3:</a:t>
            </a:r>
            <a:endParaRPr lang="en-US" sz="2400" u="sng" dirty="0"/>
          </a:p>
        </p:txBody>
      </p:sp>
      <p:pic>
        <p:nvPicPr>
          <p:cNvPr id="3" name="Picture 2" descr="example-3-circui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014" y="1107940"/>
            <a:ext cx="2425700" cy="2120900"/>
          </a:xfrm>
          <a:prstGeom prst="rect">
            <a:avLst/>
          </a:prstGeom>
        </p:spPr>
      </p:pic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999" y="830496"/>
            <a:ext cx="1816100" cy="292100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999" y="1551371"/>
            <a:ext cx="1816100" cy="2921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816" y="2026087"/>
            <a:ext cx="3759200" cy="68580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816" y="2893000"/>
            <a:ext cx="939800" cy="2921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7300" y="3396552"/>
            <a:ext cx="6616700" cy="685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903" y="4197826"/>
            <a:ext cx="12853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Exercise</a:t>
            </a:r>
            <a:r>
              <a:rPr lang="en-US" sz="2400" dirty="0" smtClean="0"/>
              <a:t>: </a:t>
            </a:r>
            <a:endParaRPr lang="en-US" sz="2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7123" y="4810700"/>
            <a:ext cx="8928100" cy="3048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44748" y="5144901"/>
            <a:ext cx="794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Hint: </a:t>
            </a:r>
            <a:endParaRPr lang="en-US" sz="2400" dirty="0"/>
          </a:p>
        </p:txBody>
      </p:sp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453" y="5606566"/>
            <a:ext cx="3907223" cy="66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5197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xample-4-circui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92" y="1381594"/>
            <a:ext cx="3442992" cy="20218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4992" y="750596"/>
            <a:ext cx="15549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Example 4:</a:t>
            </a:r>
            <a:endParaRPr lang="en-US" sz="2400" u="sn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2604" y="1646767"/>
            <a:ext cx="4686300" cy="368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0204" y="2336684"/>
            <a:ext cx="4838700" cy="3683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604" y="3026601"/>
            <a:ext cx="3797300" cy="3683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36800" y="5255568"/>
            <a:ext cx="4470400" cy="3429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3000" y="3752145"/>
            <a:ext cx="1765300" cy="12319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58334" y="1446504"/>
            <a:ext cx="98778" cy="20026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0242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8809" y="306096"/>
            <a:ext cx="3775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 equations and 3 unknowns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72" y="896646"/>
            <a:ext cx="2794000" cy="342900"/>
          </a:xfrm>
          <a:prstGeom prst="rect">
            <a:avLst/>
          </a:prstGeom>
        </p:spPr>
      </p:pic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851" y="896646"/>
            <a:ext cx="4356100" cy="342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862" y="1389829"/>
            <a:ext cx="3009900" cy="711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8184" y="1389829"/>
            <a:ext cx="2971800" cy="68580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988" y="2588684"/>
            <a:ext cx="6845300" cy="698500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554" y="3464983"/>
            <a:ext cx="2349500" cy="7239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36454" y="4318000"/>
            <a:ext cx="3949700" cy="698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56572" y="5300723"/>
            <a:ext cx="12853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Exercise:</a:t>
            </a:r>
            <a:endParaRPr lang="en-US" sz="2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7900" y="5826593"/>
            <a:ext cx="71755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2470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</TotalTime>
  <Words>99</Words>
  <Application>Microsoft Macintosh PowerPoint</Application>
  <PresentationFormat>On-screen Show (4:3)</PresentationFormat>
  <Paragraphs>23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Camron Matschek</dc:creator>
  <cp:lastModifiedBy>Camron Matschek</cp:lastModifiedBy>
  <cp:revision>22</cp:revision>
  <dcterms:created xsi:type="dcterms:W3CDTF">2013-08-22T21:52:41Z</dcterms:created>
  <dcterms:modified xsi:type="dcterms:W3CDTF">2014-02-02T00:48:35Z</dcterms:modified>
</cp:coreProperties>
</file>