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03" autoAdjust="0"/>
    <p:restoredTop sz="97266" autoAdjust="0"/>
  </p:normalViewPr>
  <p:slideViewPr>
    <p:cSldViewPr snapToGrid="0" snapToObjects="1">
      <p:cViewPr varScale="1">
        <p:scale>
          <a:sx n="89" d="100"/>
          <a:sy n="89" d="100"/>
        </p:scale>
        <p:origin x="-112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39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8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7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97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5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3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3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4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95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4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7C39F-3CA2-8A43-97F7-10B67134B98F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48371-6CCB-D74C-917D-084603891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0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png"/><Relationship Id="rId6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6" Type="http://schemas.openxmlformats.org/officeDocument/2006/relationships/image" Target="../media/image34.emf"/><Relationship Id="rId7" Type="http://schemas.openxmlformats.org/officeDocument/2006/relationships/image" Target="../media/image35.emf"/><Relationship Id="rId8" Type="http://schemas.openxmlformats.org/officeDocument/2006/relationships/image" Target="../media/image36.emf"/><Relationship Id="rId9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413" y="1175977"/>
            <a:ext cx="3032478" cy="29421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161409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24</a:t>
            </a:r>
            <a:endParaRPr lang="en-US" sz="2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149" y="1175977"/>
            <a:ext cx="2641391" cy="27984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8399" y="534487"/>
            <a:ext cx="2458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Problem: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95" y="4290709"/>
            <a:ext cx="25400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495" y="4837259"/>
            <a:ext cx="1244600" cy="774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8400" y="5829147"/>
            <a:ext cx="1397000" cy="355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5204" y="5857369"/>
            <a:ext cx="3911600" cy="2921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254" y="4494359"/>
            <a:ext cx="3721100" cy="6858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6561458" y="5180159"/>
            <a:ext cx="0" cy="6489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82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19" y="1965676"/>
            <a:ext cx="2580217" cy="417607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27" y="2628899"/>
            <a:ext cx="4127500" cy="3556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33" y="3084688"/>
            <a:ext cx="4762500" cy="6858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428" y="3994150"/>
            <a:ext cx="6362700" cy="6731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80319" y="2383283"/>
            <a:ext cx="25802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65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87" y="654626"/>
            <a:ext cx="4117178" cy="37474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88555" y="296333"/>
            <a:ext cx="404989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Change of local surface charge density leads to the local E within the wire.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4221"/>
            <a:ext cx="2684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Example </a:t>
            </a:r>
            <a:r>
              <a:rPr lang="en-US" sz="2400" u="sng" dirty="0" smtClean="0"/>
              <a:t>Problem 2:</a:t>
            </a:r>
            <a:endParaRPr lang="en-US" sz="2400" u="sng" dirty="0"/>
          </a:p>
        </p:txBody>
      </p:sp>
      <p:pic>
        <p:nvPicPr>
          <p:cNvPr id="7" name="Picture 6" descr="wrong-distribu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58" y="4905610"/>
            <a:ext cx="1065794" cy="1577029"/>
          </a:xfrm>
          <a:prstGeom prst="rect">
            <a:avLst/>
          </a:prstGeom>
        </p:spPr>
      </p:pic>
      <p:pic>
        <p:nvPicPr>
          <p:cNvPr id="8" name="Picture 7" descr="correct-distribution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871" y="4905610"/>
            <a:ext cx="1065795" cy="15770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7224" y="4443945"/>
            <a:ext cx="3894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Inspection on wrong choices: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30160" y="5422668"/>
            <a:ext cx="2999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dirty="0" smtClean="0"/>
              <a:t>rong sign, should be: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112" y="654626"/>
            <a:ext cx="2786489" cy="235627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144889" y="1751041"/>
            <a:ext cx="931333" cy="309181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harge-distribution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870" y="1622620"/>
            <a:ext cx="2425633" cy="250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7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974" y="878300"/>
            <a:ext cx="5460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Inspection on wrong choices continued...</a:t>
            </a:r>
            <a:endParaRPr lang="en-US" sz="2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18" y="1517177"/>
            <a:ext cx="2984500" cy="304800"/>
          </a:xfrm>
          <a:prstGeom prst="rect">
            <a:avLst/>
          </a:prstGeom>
        </p:spPr>
      </p:pic>
      <p:pic>
        <p:nvPicPr>
          <p:cNvPr id="5" name="Picture 4" descr="resistor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63" y="3337413"/>
            <a:ext cx="2348510" cy="9084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032" y="2406750"/>
            <a:ext cx="1574800" cy="292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3032" y="3843363"/>
            <a:ext cx="1587500" cy="292100"/>
          </a:xfrm>
          <a:prstGeom prst="rect">
            <a:avLst/>
          </a:prstGeom>
        </p:spPr>
      </p:pic>
      <p:pic>
        <p:nvPicPr>
          <p:cNvPr id="8" name="Picture 7" descr="resistor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63" y="2055070"/>
            <a:ext cx="2348510" cy="9954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1818" y="4792443"/>
            <a:ext cx="8252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Picture has smaller charge density change across R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. So ΔV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&lt; ΔV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681818" y="5449409"/>
            <a:ext cx="5350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contradictory to the given, R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&gt; R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378489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th-resistors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55" y="198967"/>
            <a:ext cx="1987120" cy="30324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7253" y="310443"/>
            <a:ext cx="54409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Current flow should be clockwise,</a:t>
            </a:r>
          </a:p>
          <a:p>
            <a:endParaRPr lang="en-US" sz="2400" dirty="0" smtClean="0"/>
          </a:p>
          <a:p>
            <a:r>
              <a:rPr lang="en-US" sz="2400" dirty="0" smtClean="0"/>
              <a:t>i.e. from A to B, or at P, I is downward or E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 is downward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506273" y="352777"/>
            <a:ext cx="364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06273" y="2850444"/>
            <a:ext cx="352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477253" y="2031116"/>
            <a:ext cx="544097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surface charge leads to E</a:t>
            </a:r>
            <a:r>
              <a:rPr lang="en-US" sz="2400" baseline="-25000" dirty="0" smtClean="0"/>
              <a:t>P</a:t>
            </a:r>
            <a:r>
              <a:rPr lang="en-US" sz="2400" dirty="0" smtClean="0"/>
              <a:t> upward which is inconsistent with CW current flows.</a:t>
            </a:r>
            <a:endParaRPr lang="en-US" sz="2400" dirty="0"/>
          </a:p>
        </p:txBody>
      </p:sp>
      <p:pic>
        <p:nvPicPr>
          <p:cNvPr id="9" name="Picture 8" descr="both-resistors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577" y="3539901"/>
            <a:ext cx="1974997" cy="31586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5000" y="4416778"/>
            <a:ext cx="5630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There is a potential difference between A and B.</a:t>
            </a:r>
          </a:p>
          <a:p>
            <a:r>
              <a:rPr lang="en-US" sz="2400" dirty="0" smtClean="0"/>
              <a:t>This is inconsistent with set up where V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– V</a:t>
            </a:r>
            <a:r>
              <a:rPr lang="en-US" sz="2400" baseline="-25000" dirty="0" smtClean="0"/>
              <a:t>B</a:t>
            </a:r>
            <a:r>
              <a:rPr lang="en-US" sz="2400" dirty="0" smtClean="0"/>
              <a:t> = 0.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7519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777522"/>
            <a:ext cx="3773311" cy="25133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578" y="501408"/>
            <a:ext cx="3172742" cy="31044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1444" y="3978238"/>
            <a:ext cx="77893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Incorrect. In the steady flow, </a:t>
            </a:r>
            <a:r>
              <a:rPr lang="en-US" sz="2400" dirty="0" err="1" smtClean="0"/>
              <a:t>i</a:t>
            </a:r>
            <a:r>
              <a:rPr lang="en-US" sz="2400" dirty="0" smtClean="0"/>
              <a:t> = const., E = const., but E is not zero.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At G and at C, the cross section is the same :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Correct by inspection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Incorrect. We need excess charges to generate E, in turn the excess in the wire.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68111" y="39743"/>
            <a:ext cx="8287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</a:t>
            </a:r>
            <a:r>
              <a:rPr lang="en-US" sz="2400" dirty="0" smtClean="0"/>
              <a:t>Problem 3: </a:t>
            </a:r>
            <a:r>
              <a:rPr lang="en-US" sz="2400" dirty="0" smtClean="0"/>
              <a:t>Which of the following statements are true?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68111" y="3530684"/>
            <a:ext cx="5050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We discuss the first 4 statements here:</a:t>
            </a:r>
            <a:endParaRPr lang="en-US" sz="2400" u="sng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5167489"/>
            <a:ext cx="8521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69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03" y="604727"/>
            <a:ext cx="3685520" cy="18577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230"/>
            <a:ext cx="915724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Typical Homework </a:t>
            </a:r>
            <a:r>
              <a:rPr lang="en-US" sz="2300" dirty="0" smtClean="0"/>
              <a:t>Problem 4: </a:t>
            </a:r>
            <a:r>
              <a:rPr lang="en-US" sz="2300" dirty="0" smtClean="0"/>
              <a:t>Which of the following statements are true?</a:t>
            </a:r>
            <a:endParaRPr lang="en-US" sz="2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2069" y="449506"/>
            <a:ext cx="3735983" cy="2636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144" y="2969020"/>
            <a:ext cx="82709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smtClean="0"/>
              <a:t>Correct. Here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e</a:t>
            </a:r>
            <a:r>
              <a:rPr lang="en-US" sz="2400" dirty="0" smtClean="0"/>
              <a:t> =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O</a:t>
            </a:r>
            <a:r>
              <a:rPr lang="en-US" sz="2400" dirty="0" smtClean="0"/>
              <a:t> = </a:t>
            </a:r>
            <a:r>
              <a:rPr lang="en-US" sz="2400" dirty="0" err="1" smtClean="0"/>
              <a:t>i</a:t>
            </a:r>
            <a:r>
              <a:rPr lang="en-US" sz="2400" baseline="-25000" dirty="0" err="1" smtClean="0"/>
              <a:t>c</a:t>
            </a:r>
            <a:r>
              <a:rPr lang="en-US" sz="2400" dirty="0" smtClean="0"/>
              <a:t>  (steady flow within 1 loop)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endParaRPr lang="en-US" sz="2400" dirty="0" smtClean="0"/>
          </a:p>
          <a:p>
            <a:pPr lvl="1"/>
            <a:r>
              <a:rPr lang="en-US" sz="2400" dirty="0" smtClean="0"/>
              <a:t>Since ED is much bigger, the surface charge gradient must be larger also.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Yes. There is a steady current flow. The # of electrons pass through each point must be the same to avoid the pile up.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494" y="3558148"/>
            <a:ext cx="4775200" cy="1714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111" y="2596445"/>
            <a:ext cx="4406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We discuss the first 2 statements: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4110021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4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Preview of Chapter 20: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11666" y="595615"/>
            <a:ext cx="719424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Ohm’s laws: conventional “macroscopic” ohm’s law are:</a:t>
            </a:r>
          </a:p>
          <a:p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Ohm’s Law-1:   </a:t>
            </a:r>
          </a:p>
          <a:p>
            <a:endParaRPr lang="en-US" sz="2400" dirty="0"/>
          </a:p>
          <a:p>
            <a:r>
              <a:rPr lang="en-US" sz="2400" dirty="0" smtClean="0"/>
              <a:t>	Ohm’s Law-2:</a:t>
            </a:r>
          </a:p>
          <a:p>
            <a:endParaRPr lang="en-US" sz="2400" dirty="0"/>
          </a:p>
          <a:p>
            <a:r>
              <a:rPr lang="en-US" sz="2400" dirty="0" smtClean="0"/>
              <a:t>How are the related to 			     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544" y="2916303"/>
            <a:ext cx="1435100" cy="24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340" y="1433226"/>
            <a:ext cx="1092200" cy="25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585" y="2195226"/>
            <a:ext cx="1117600" cy="25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6594" y="3273271"/>
            <a:ext cx="4025900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1666" y="4957001"/>
            <a:ext cx="2779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Ohm’s Law-2 follows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638" y="5613400"/>
            <a:ext cx="2870200" cy="698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0400" y="5192382"/>
            <a:ext cx="4673600" cy="161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25334" y="5695834"/>
            <a:ext cx="45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0738" y="3743678"/>
            <a:ext cx="6718300" cy="685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6194" y="4499095"/>
            <a:ext cx="5676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306</Words>
  <Application>Microsoft Macintosh PowerPoint</Application>
  <PresentationFormat>On-screen Show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18</cp:revision>
  <dcterms:created xsi:type="dcterms:W3CDTF">2013-08-24T23:02:10Z</dcterms:created>
  <dcterms:modified xsi:type="dcterms:W3CDTF">2014-02-02T00:59:07Z</dcterms:modified>
</cp:coreProperties>
</file>