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77" autoAdjust="0"/>
  </p:normalViewPr>
  <p:slideViewPr>
    <p:cSldViewPr snapToGrid="0" snapToObjects="1">
      <p:cViewPr varScale="1">
        <p:scale>
          <a:sx n="89" d="100"/>
          <a:sy n="89" d="100"/>
        </p:scale>
        <p:origin x="-113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4A400-548E-AF4B-91EA-2695E5AE5F70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B6592-6023-9240-860A-30D10D738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587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4A400-548E-AF4B-91EA-2695E5AE5F70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B6592-6023-9240-860A-30D10D738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656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4A400-548E-AF4B-91EA-2695E5AE5F70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B6592-6023-9240-860A-30D10D738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794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4A400-548E-AF4B-91EA-2695E5AE5F70}" type="datetimeFigureOut">
              <a:rPr lang="en-US" smtClean="0"/>
              <a:t>2/1/14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B6592-6023-9240-860A-30D10D738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471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4A400-548E-AF4B-91EA-2695E5AE5F70}" type="datetimeFigureOut">
              <a:rPr lang="en-US" smtClean="0"/>
              <a:t>2/1/14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B6592-6023-9240-860A-30D10D738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189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4A400-548E-AF4B-91EA-2695E5AE5F70}" type="datetimeFigureOut">
              <a:rPr lang="en-US" smtClean="0"/>
              <a:t>2/1/14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B6592-6023-9240-860A-30D10D738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04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4A400-548E-AF4B-91EA-2695E5AE5F70}" type="datetimeFigureOut">
              <a:rPr lang="en-US" smtClean="0"/>
              <a:t>2/1/14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B6592-6023-9240-860A-30D10D738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992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4A400-548E-AF4B-91EA-2695E5AE5F70}" type="datetimeFigureOut">
              <a:rPr lang="en-US" smtClean="0"/>
              <a:t>2/1/14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B6592-6023-9240-860A-30D10D738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706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4A400-548E-AF4B-91EA-2695E5AE5F70}" type="datetimeFigureOut">
              <a:rPr lang="en-US" smtClean="0"/>
              <a:t>2/1/14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B6592-6023-9240-860A-30D10D738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367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4A400-548E-AF4B-91EA-2695E5AE5F70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B6592-6023-9240-860A-30D10D738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463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4A400-548E-AF4B-91EA-2695E5AE5F70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B6592-6023-9240-860A-30D10D738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861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4A400-548E-AF4B-91EA-2695E5AE5F70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B6592-6023-9240-860A-30D10D738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303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6.png"/><Relationship Id="rId8" Type="http://schemas.openxmlformats.org/officeDocument/2006/relationships/image" Target="../media/image7.emf"/><Relationship Id="rId9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image" Target="../media/image11.emf"/><Relationship Id="rId5" Type="http://schemas.openxmlformats.org/officeDocument/2006/relationships/image" Target="../media/image12.emf"/><Relationship Id="rId6" Type="http://schemas.openxmlformats.org/officeDocument/2006/relationships/image" Target="../media/image13.emf"/><Relationship Id="rId7" Type="http://schemas.openxmlformats.org/officeDocument/2006/relationships/image" Target="../media/image14.emf"/><Relationship Id="rId8" Type="http://schemas.openxmlformats.org/officeDocument/2006/relationships/image" Target="../media/image15.emf"/><Relationship Id="rId9" Type="http://schemas.openxmlformats.org/officeDocument/2006/relationships/image" Target="../media/image16.emf"/><Relationship Id="rId10" Type="http://schemas.openxmlformats.org/officeDocument/2006/relationships/image" Target="../media/image17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4" Type="http://schemas.openxmlformats.org/officeDocument/2006/relationships/image" Target="../media/image20.emf"/><Relationship Id="rId5" Type="http://schemas.openxmlformats.org/officeDocument/2006/relationships/image" Target="../media/image21.emf"/><Relationship Id="rId6" Type="http://schemas.openxmlformats.org/officeDocument/2006/relationships/image" Target="../media/image22.emf"/><Relationship Id="rId7" Type="http://schemas.openxmlformats.org/officeDocument/2006/relationships/image" Target="../media/image23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4" Type="http://schemas.openxmlformats.org/officeDocument/2006/relationships/image" Target="../media/image26.emf"/><Relationship Id="rId5" Type="http://schemas.openxmlformats.org/officeDocument/2006/relationships/image" Target="../media/image27.emf"/><Relationship Id="rId6" Type="http://schemas.openxmlformats.org/officeDocument/2006/relationships/image" Target="../media/image28.emf"/><Relationship Id="rId7" Type="http://schemas.openxmlformats.org/officeDocument/2006/relationships/image" Target="../media/image29.emf"/><Relationship Id="rId8" Type="http://schemas.openxmlformats.org/officeDocument/2006/relationships/image" Target="../media/image30.emf"/><Relationship Id="rId9" Type="http://schemas.openxmlformats.org/officeDocument/2006/relationships/image" Target="../media/image31.emf"/><Relationship Id="rId10" Type="http://schemas.openxmlformats.org/officeDocument/2006/relationships/image" Target="../media/image32.emf"/><Relationship Id="rId11" Type="http://schemas.openxmlformats.org/officeDocument/2006/relationships/image" Target="../media/image33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4" Type="http://schemas.openxmlformats.org/officeDocument/2006/relationships/image" Target="../media/image37.emf"/><Relationship Id="rId5" Type="http://schemas.openxmlformats.org/officeDocument/2006/relationships/image" Target="../media/image38.emf"/><Relationship Id="rId6" Type="http://schemas.openxmlformats.org/officeDocument/2006/relationships/image" Target="../media/image39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4" Type="http://schemas.openxmlformats.org/officeDocument/2006/relationships/image" Target="../media/image42.emf"/><Relationship Id="rId5" Type="http://schemas.openxmlformats.org/officeDocument/2006/relationships/image" Target="../media/image43.emf"/><Relationship Id="rId6" Type="http://schemas.openxmlformats.org/officeDocument/2006/relationships/image" Target="../media/image44.emf"/><Relationship Id="rId7" Type="http://schemas.openxmlformats.org/officeDocument/2006/relationships/image" Target="../media/image45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4" Type="http://schemas.openxmlformats.org/officeDocument/2006/relationships/image" Target="../media/image49.emf"/><Relationship Id="rId5" Type="http://schemas.openxmlformats.org/officeDocument/2006/relationships/image" Target="../media/image50.emf"/><Relationship Id="rId6" Type="http://schemas.openxmlformats.org/officeDocument/2006/relationships/image" Target="../media/image51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951" y="177239"/>
            <a:ext cx="911004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FF0000"/>
                </a:solidFill>
              </a:rPr>
              <a:t>Lecture </a:t>
            </a:r>
            <a:r>
              <a:rPr lang="en-US" sz="2600" b="1" dirty="0" smtClean="0">
                <a:solidFill>
                  <a:srgbClr val="FF0000"/>
                </a:solidFill>
              </a:rPr>
              <a:t>27: </a:t>
            </a:r>
            <a:r>
              <a:rPr lang="en-US" sz="2400" dirty="0" smtClean="0"/>
              <a:t>Magnetic Force, Torque, Circular </a:t>
            </a:r>
            <a:r>
              <a:rPr lang="en-US" sz="2400" dirty="0"/>
              <a:t>M</a:t>
            </a:r>
            <a:r>
              <a:rPr lang="en-US" sz="2400" dirty="0" smtClean="0"/>
              <a:t>otor and the Hal</a:t>
            </a:r>
            <a:r>
              <a:rPr lang="en-US" sz="2400" dirty="0" smtClean="0"/>
              <a:t>l Effect</a:t>
            </a:r>
            <a:endParaRPr lang="en-US" sz="2400" dirty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85" y="798102"/>
            <a:ext cx="8039100" cy="4064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257" y="1804812"/>
            <a:ext cx="1689100" cy="393700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846" y="2394656"/>
            <a:ext cx="2171700" cy="342900"/>
          </a:xfrm>
          <a:prstGeom prst="rect">
            <a:avLst/>
          </a:prstGeom>
        </p:spPr>
      </p:pic>
      <p:pic>
        <p:nvPicPr>
          <p:cNvPr id="9" name="Picture 8" descr="micro-model-delta-l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350" y="1448507"/>
            <a:ext cx="1714500" cy="1625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1946" y="1804812"/>
            <a:ext cx="2171700" cy="6985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76436" y="3444523"/>
            <a:ext cx="5731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Magnetic force on parallel current segments</a:t>
            </a:r>
            <a:endParaRPr lang="en-US" sz="24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6436" y="4063372"/>
            <a:ext cx="3626555" cy="1386815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269" y="4482472"/>
            <a:ext cx="2921000" cy="419100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196" y="5603959"/>
            <a:ext cx="3086100" cy="812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91302" y="5739502"/>
            <a:ext cx="2399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(attractive forces)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65426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94" y="556441"/>
            <a:ext cx="3639232" cy="32032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0110"/>
            <a:ext cx="4380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Current loop in a constant B field</a:t>
            </a:r>
            <a:endParaRPr lang="en-US" sz="2400" u="sng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022" y="1199797"/>
            <a:ext cx="1727200" cy="279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022" y="1768121"/>
            <a:ext cx="1752600" cy="2794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022" y="2336446"/>
            <a:ext cx="1727200" cy="292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7567" y="2937227"/>
            <a:ext cx="4635500" cy="292100"/>
          </a:xfrm>
          <a:prstGeom prst="rect">
            <a:avLst/>
          </a:prstGeom>
        </p:spPr>
      </p:pic>
      <p:pic>
        <p:nvPicPr>
          <p:cNvPr id="8" name="Picture 7" descr="torque-loop-in-B-field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453" y="4392547"/>
            <a:ext cx="3781614" cy="17462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2222" y="4071992"/>
            <a:ext cx="3354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Torque about midline 00: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323522" y="6159466"/>
            <a:ext cx="354954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(view from the baseline loop)</a:t>
            </a:r>
            <a:endParaRPr lang="en-US" sz="22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3933" y="4896556"/>
            <a:ext cx="4826000" cy="3429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88733" y="5320595"/>
            <a:ext cx="1981200" cy="3175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3933" y="5929247"/>
            <a:ext cx="4902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247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45" y="500944"/>
            <a:ext cx="4305299" cy="309375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1909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General Case:</a:t>
            </a:r>
            <a:endParaRPr lang="en-US" sz="2400" dirty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055" y="1332091"/>
            <a:ext cx="4178300" cy="4064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055" y="1854202"/>
            <a:ext cx="4229100" cy="609600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150" y="3594701"/>
            <a:ext cx="5473700" cy="1714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3055" y="461665"/>
            <a:ext cx="3683000" cy="406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3055" y="2675467"/>
            <a:ext cx="965200" cy="39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049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licker26-4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" y="278220"/>
            <a:ext cx="9132834" cy="684333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50064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Circular Motion – Force due to B on qv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635000" y="649111"/>
            <a:ext cx="945444" cy="310445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861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26-4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6" t="16037" r="60053" b="40136"/>
          <a:stretch/>
        </p:blipFill>
        <p:spPr>
          <a:xfrm>
            <a:off x="520898" y="461665"/>
            <a:ext cx="2639991" cy="25543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50064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Circular Motion – Force due to B on qv</a:t>
            </a:r>
            <a:endParaRPr lang="en-US" sz="2400" i="1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217" y="1123245"/>
            <a:ext cx="5168900" cy="3048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306" y="1991078"/>
            <a:ext cx="4965700" cy="787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9893" y="3230064"/>
            <a:ext cx="880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At P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:</a:t>
            </a:r>
            <a:endParaRPr lang="en-US" sz="2400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135226" y="4946034"/>
            <a:ext cx="880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At P</a:t>
            </a:r>
            <a:r>
              <a:rPr lang="en-US" sz="2400" baseline="-25000" dirty="0"/>
              <a:t>2</a:t>
            </a:r>
            <a:r>
              <a:rPr lang="en-US" sz="2400" dirty="0" smtClean="0"/>
              <a:t>:</a:t>
            </a:r>
            <a:endParaRPr lang="en-US" sz="2400" baseline="-250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8517" y="3720100"/>
            <a:ext cx="2413000" cy="1536700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589" y="5407699"/>
            <a:ext cx="2400300" cy="8128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1795" y="3323429"/>
            <a:ext cx="2628900" cy="7366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55795" y="4060029"/>
            <a:ext cx="1104900" cy="6731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31795" y="5241308"/>
            <a:ext cx="3111500" cy="800100"/>
          </a:xfrm>
          <a:prstGeom prst="rect">
            <a:avLst/>
          </a:prstGeom>
        </p:spPr>
      </p:pic>
      <p:pic>
        <p:nvPicPr>
          <p:cNvPr id="4" name="Picture 3" descr="point-at-p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12" y="3429710"/>
            <a:ext cx="2591509" cy="1532206"/>
          </a:xfrm>
          <a:prstGeom prst="rect">
            <a:avLst/>
          </a:prstGeom>
        </p:spPr>
      </p:pic>
      <p:pic>
        <p:nvPicPr>
          <p:cNvPr id="6" name="Picture 5" descr="point-at-p2.pd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42" y="5287854"/>
            <a:ext cx="2585279" cy="152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266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26-5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2404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35000" y="649111"/>
            <a:ext cx="945444" cy="310445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874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26-5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74" t="6667" r="34958" b="42666"/>
          <a:stretch/>
        </p:blipFill>
        <p:spPr>
          <a:xfrm>
            <a:off x="3050328" y="530578"/>
            <a:ext cx="2872528" cy="3297766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022" y="225778"/>
            <a:ext cx="4724400" cy="304800"/>
          </a:xfrm>
          <a:prstGeom prst="rect">
            <a:avLst/>
          </a:prstGeom>
        </p:spPr>
      </p:pic>
      <p:pic>
        <p:nvPicPr>
          <p:cNvPr id="5" name="Picture 4" descr="cycloid-graph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022" y="3944055"/>
            <a:ext cx="5194300" cy="2514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1769" y="6486877"/>
            <a:ext cx="368300" cy="2413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3467" y="6447366"/>
            <a:ext cx="64516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657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1119"/>
            <a:ext cx="6325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Hall Effect: Determine the sign of charge carriers</a:t>
            </a:r>
            <a:endParaRPr lang="en-US" sz="2400" dirty="0"/>
          </a:p>
        </p:txBody>
      </p:sp>
      <p:pic>
        <p:nvPicPr>
          <p:cNvPr id="3" name="Picture 2" descr="Hall-Effect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754586"/>
            <a:ext cx="3369020" cy="894644"/>
          </a:xfrm>
          <a:prstGeom prst="rect">
            <a:avLst/>
          </a:prstGeom>
        </p:spPr>
      </p:pic>
      <p:pic>
        <p:nvPicPr>
          <p:cNvPr id="5" name="Picture 4" descr="hall-effect-2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3998" y="572784"/>
            <a:ext cx="2146821" cy="130598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23324" y="1878767"/>
            <a:ext cx="3379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If carriers have + charges:</a:t>
            </a:r>
            <a:endParaRPr lang="en-US" sz="2400" u="sng" dirty="0"/>
          </a:p>
        </p:txBody>
      </p:sp>
      <p:pic>
        <p:nvPicPr>
          <p:cNvPr id="11" name="Picture 10" descr="hall-effect-positive-carriers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768" y="2439210"/>
            <a:ext cx="4263699" cy="192264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429958"/>
            <a:ext cx="9144000" cy="122883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4550" y="5898925"/>
            <a:ext cx="4914900" cy="762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1697" y="996710"/>
            <a:ext cx="21717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818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27-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170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35000" y="14111"/>
            <a:ext cx="945444" cy="310445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886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9479" y="473651"/>
            <a:ext cx="3484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If carriers have – charges:</a:t>
            </a:r>
            <a:endParaRPr lang="en-US" sz="2400" u="sng" dirty="0"/>
          </a:p>
        </p:txBody>
      </p:sp>
      <p:pic>
        <p:nvPicPr>
          <p:cNvPr id="3" name="Picture 2" descr="hall-effect-negative-carrier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701" y="920740"/>
            <a:ext cx="4263699" cy="19226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9479" y="3143722"/>
            <a:ext cx="2197100" cy="304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5822" y="3156422"/>
            <a:ext cx="2184400" cy="2921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29479" y="3731796"/>
            <a:ext cx="26285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Determination of v:</a:t>
            </a:r>
            <a:endParaRPr lang="en-US" sz="2400" u="sng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4122" y="4225557"/>
            <a:ext cx="4343400" cy="774700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972" y="5376100"/>
            <a:ext cx="6743700" cy="71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1196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95</Words>
  <Application>Microsoft Macintosh PowerPoint</Application>
  <PresentationFormat>On-screen Show (4:3)</PresentationFormat>
  <Paragraphs>15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Camron Matschek</dc:creator>
  <cp:lastModifiedBy>Camron Matschek</cp:lastModifiedBy>
  <cp:revision>18</cp:revision>
  <dcterms:created xsi:type="dcterms:W3CDTF">2013-08-26T20:10:45Z</dcterms:created>
  <dcterms:modified xsi:type="dcterms:W3CDTF">2014-02-02T02:02:17Z</dcterms:modified>
</cp:coreProperties>
</file>