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08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7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33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8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1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9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02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8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0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5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9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229EC-015D-4E4B-88E0-1EEF591EF66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7A711-2832-524F-83A8-414BF95B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4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6" Type="http://schemas.openxmlformats.org/officeDocument/2006/relationships/image" Target="../media/image27.emf"/><Relationship Id="rId7" Type="http://schemas.openxmlformats.org/officeDocument/2006/relationships/image" Target="../media/image28.emf"/><Relationship Id="rId8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5" Type="http://schemas.openxmlformats.org/officeDocument/2006/relationships/image" Target="../media/image33.emf"/><Relationship Id="rId6" Type="http://schemas.openxmlformats.org/officeDocument/2006/relationships/image" Target="../media/image34.emf"/><Relationship Id="rId7" Type="http://schemas.openxmlformats.org/officeDocument/2006/relationships/image" Target="../media/image35.emf"/><Relationship Id="rId8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5" Type="http://schemas.openxmlformats.org/officeDocument/2006/relationships/image" Target="../media/image44.emf"/><Relationship Id="rId6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5" Type="http://schemas.openxmlformats.org/officeDocument/2006/relationships/image" Target="../media/image49.emf"/><Relationship Id="rId6" Type="http://schemas.openxmlformats.org/officeDocument/2006/relationships/image" Target="../media/image50.emf"/><Relationship Id="rId7" Type="http://schemas.openxmlformats.org/officeDocument/2006/relationships/image" Target="../media/image51.emf"/><Relationship Id="rId8" Type="http://schemas.openxmlformats.org/officeDocument/2006/relationships/image" Target="../media/image52.emf"/><Relationship Id="rId9" Type="http://schemas.openxmlformats.org/officeDocument/2006/relationships/image" Target="../media/image5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emf"/><Relationship Id="rId5" Type="http://schemas.openxmlformats.org/officeDocument/2006/relationships/image" Target="../media/image5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63.emf"/><Relationship Id="rId5" Type="http://schemas.openxmlformats.org/officeDocument/2006/relationships/image" Target="../media/image6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5" Type="http://schemas.openxmlformats.org/officeDocument/2006/relationships/image" Target="../media/image6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4" Type="http://schemas.openxmlformats.org/officeDocument/2006/relationships/image" Target="../media/image71.emf"/><Relationship Id="rId5" Type="http://schemas.openxmlformats.org/officeDocument/2006/relationships/image" Target="../media/image7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87908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</a:t>
            </a:r>
            <a:r>
              <a:rPr lang="en-US" sz="2600" b="1" dirty="0" smtClean="0">
                <a:solidFill>
                  <a:srgbClr val="FF0000"/>
                </a:solidFill>
              </a:rPr>
              <a:t>29: </a:t>
            </a:r>
            <a:r>
              <a:rPr lang="en-US" sz="2400" dirty="0" smtClean="0">
                <a:solidFill>
                  <a:srgbClr val="000000"/>
                </a:solidFill>
              </a:rPr>
              <a:t>Velocity Selector, Generators; Revisit Gauss</a:t>
            </a:r>
            <a:r>
              <a:rPr lang="en-US" sz="2400" dirty="0" smtClean="0">
                <a:solidFill>
                  <a:srgbClr val="000000"/>
                </a:solidFill>
              </a:rPr>
              <a:t>’ Law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261" y="439707"/>
            <a:ext cx="2399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Velocity Selectors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330348" y="1044876"/>
            <a:ext cx="988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Setup:</a:t>
            </a:r>
            <a:endParaRPr lang="en-US" sz="2400" dirty="0"/>
          </a:p>
        </p:txBody>
      </p:sp>
      <p:pic>
        <p:nvPicPr>
          <p:cNvPr id="7" name="Picture 6" descr="velocity-selector-setu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114" y="642705"/>
            <a:ext cx="2544102" cy="1774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0" y="1138241"/>
            <a:ext cx="1943100" cy="368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200" y="1807824"/>
            <a:ext cx="2095500" cy="381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0989" y="2668451"/>
            <a:ext cx="2166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Critical velocity: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0" y="2572916"/>
            <a:ext cx="4241800" cy="685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7023" y="4067544"/>
            <a:ext cx="3543300" cy="1663700"/>
          </a:xfrm>
          <a:prstGeom prst="rect">
            <a:avLst/>
          </a:prstGeom>
        </p:spPr>
      </p:pic>
      <p:pic>
        <p:nvPicPr>
          <p:cNvPr id="18" name="Picture 17" descr="velocity-selector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3154523"/>
            <a:ext cx="4332111" cy="360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6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7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075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" y="1086555"/>
            <a:ext cx="931333" cy="31044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4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3" y="599722"/>
            <a:ext cx="3751676" cy="22930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46335"/>
            <a:ext cx="4946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Sliding bar along 2 || conducting rails.</a:t>
            </a:r>
            <a:endParaRPr lang="en-US" sz="2400" dirty="0"/>
          </a:p>
        </p:txBody>
      </p:sp>
      <p:pic>
        <p:nvPicPr>
          <p:cNvPr id="4" name="Picture 3" descr="qv-ba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60" y="1025878"/>
            <a:ext cx="1409308" cy="1468856"/>
          </a:xfrm>
          <a:prstGeom prst="rect">
            <a:avLst/>
          </a:prstGeom>
        </p:spPr>
      </p:pic>
      <p:pic>
        <p:nvPicPr>
          <p:cNvPr id="5" name="Picture 4" descr="rod-with-displaced-charge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972" y="471774"/>
            <a:ext cx="596900" cy="2324100"/>
          </a:xfrm>
          <a:prstGeom prst="rect">
            <a:avLst/>
          </a:prstGeom>
        </p:spPr>
      </p:pic>
      <p:pic>
        <p:nvPicPr>
          <p:cNvPr id="8" name="Picture 7" descr="polarized-charges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44" y="225778"/>
            <a:ext cx="2222500" cy="266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2902888"/>
            <a:ext cx="6711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Magnetic Force is pushing positive test charge uphill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3" y="3471333"/>
            <a:ext cx="4826000" cy="762000"/>
          </a:xfrm>
          <a:prstGeom prst="rect">
            <a:avLst/>
          </a:prstGeom>
        </p:spPr>
      </p:pic>
      <p:pic>
        <p:nvPicPr>
          <p:cNvPr id="11" name="Picture 10" descr="emf-resistor-figure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91" y="4749799"/>
            <a:ext cx="2502920" cy="191744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0" y="4233333"/>
            <a:ext cx="7594600" cy="431800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H="1" flipV="1">
            <a:off x="3693366" y="4665133"/>
            <a:ext cx="393094" cy="6641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6400" y="5223933"/>
            <a:ext cx="4508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58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1815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Rotating Disk</a:t>
            </a:r>
            <a:endParaRPr lang="en-US" sz="24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3480"/>
            <a:ext cx="4670778" cy="2518999"/>
          </a:xfrm>
          <a:prstGeom prst="rect">
            <a:avLst/>
          </a:prstGeom>
        </p:spPr>
      </p:pic>
      <p:pic>
        <p:nvPicPr>
          <p:cNvPr id="4" name="Picture 3" descr="rotating-disk-axis-setu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14" y="1676948"/>
            <a:ext cx="1654486" cy="1490133"/>
          </a:xfrm>
          <a:prstGeom prst="rect">
            <a:avLst/>
          </a:prstGeom>
        </p:spPr>
      </p:pic>
      <p:pic>
        <p:nvPicPr>
          <p:cNvPr id="5" name="Picture 4" descr="rotating-disk-A-to-B-figur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676948"/>
            <a:ext cx="2273300" cy="147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0" y="3693424"/>
            <a:ext cx="8877300" cy="88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9477" y="5305219"/>
            <a:ext cx="29650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Compare the potentials:</a:t>
            </a:r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8412" y="5385361"/>
            <a:ext cx="1435100" cy="279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8965" y="6086009"/>
            <a:ext cx="1219200" cy="279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439" y="6086009"/>
            <a:ext cx="1219200" cy="279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6186" y="5960820"/>
            <a:ext cx="418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70778" y="5960820"/>
            <a:ext cx="418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10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7917" y="435801"/>
            <a:ext cx="4935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Rotating Loop induces </a:t>
            </a:r>
            <a:r>
              <a:rPr lang="en-US" sz="2400" dirty="0" err="1" smtClean="0"/>
              <a:t>emf</a:t>
            </a:r>
            <a:r>
              <a:rPr lang="en-US" sz="2400" dirty="0" smtClean="0"/>
              <a:t> in the loop</a:t>
            </a:r>
            <a:endParaRPr lang="en-US" sz="2400" dirty="0"/>
          </a:p>
        </p:txBody>
      </p:sp>
      <p:pic>
        <p:nvPicPr>
          <p:cNvPr id="3" name="Picture 2" descr="rotating-loo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072" y="1031289"/>
            <a:ext cx="1828800" cy="1828800"/>
          </a:xfrm>
          <a:prstGeom prst="rect">
            <a:avLst/>
          </a:prstGeom>
        </p:spPr>
      </p:pic>
      <p:pic>
        <p:nvPicPr>
          <p:cNvPr id="4" name="Picture 3" descr="top-view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72" y="897466"/>
            <a:ext cx="3352800" cy="207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450" y="3089627"/>
            <a:ext cx="1689100" cy="393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2850" y="3609623"/>
            <a:ext cx="1638300" cy="342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7600" y="4140199"/>
            <a:ext cx="4368800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5200" y="5534377"/>
            <a:ext cx="4673600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4586112"/>
            <a:ext cx="50927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0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11" y="24896"/>
            <a:ext cx="5012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Current loop in motors and generators</a:t>
            </a:r>
            <a:endParaRPr lang="en-US" sz="24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60586" y="486561"/>
            <a:ext cx="7233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recall that a current loop generates a magnetic field.</a:t>
            </a:r>
            <a:endParaRPr lang="en-US" sz="2400" dirty="0"/>
          </a:p>
        </p:txBody>
      </p:sp>
      <p:pic>
        <p:nvPicPr>
          <p:cNvPr id="7" name="Picture 6" descr="loop-and-z-axi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5" y="948226"/>
            <a:ext cx="3264822" cy="10772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347" y="1124949"/>
            <a:ext cx="1193800" cy="685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347" y="1917201"/>
            <a:ext cx="2705100" cy="736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912" y="2025452"/>
            <a:ext cx="2019300" cy="444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74511" y="1237776"/>
            <a:ext cx="8961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RHR-5</a:t>
            </a:r>
            <a:endParaRPr lang="en-US" sz="2200" dirty="0"/>
          </a:p>
        </p:txBody>
      </p:sp>
      <p:pic>
        <p:nvPicPr>
          <p:cNvPr id="12" name="Picture 11" descr="current-loop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5" y="2025452"/>
            <a:ext cx="2032383" cy="1533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84587" y="3092801"/>
            <a:ext cx="5290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current loop is equivalent to a magnet.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60586" y="3785298"/>
            <a:ext cx="290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Loop-magnet, density</a:t>
            </a:r>
            <a:endParaRPr lang="en-US" sz="2400" dirty="0"/>
          </a:p>
        </p:txBody>
      </p:sp>
      <p:pic>
        <p:nvPicPr>
          <p:cNvPr id="15" name="Picture 14" descr="loop-rotates-generates-emf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4" y="4246963"/>
            <a:ext cx="3187700" cy="2438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76246" y="4404551"/>
            <a:ext cx="4397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exerts a torque on the emf loop</a:t>
            </a:r>
            <a:endParaRPr lang="en-US" sz="2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547" y="4982451"/>
            <a:ext cx="1485900" cy="40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499348" y="5457662"/>
            <a:ext cx="550397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With a split ring arrangement, the loop can rotate endlessly – this is the principle behind a motor.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9680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7410"/>
            <a:ext cx="4890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Rotating loop generates emf in a loop</a:t>
            </a:r>
            <a:endParaRPr lang="en-US" sz="2400" dirty="0"/>
          </a:p>
        </p:txBody>
      </p:sp>
      <p:pic>
        <p:nvPicPr>
          <p:cNvPr id="3" name="Picture 2" descr="rotating-loop-generates-em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8" y="659075"/>
            <a:ext cx="3429000" cy="236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38954" y="856485"/>
            <a:ext cx="5032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 emf is when B aligns with the plane of the loop (rectangle a x b)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82" y="1814775"/>
            <a:ext cx="2095500" cy="241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45" y="5415136"/>
            <a:ext cx="2540000" cy="342900"/>
          </a:xfrm>
          <a:prstGeom prst="rect">
            <a:avLst/>
          </a:prstGeom>
        </p:spPr>
      </p:pic>
      <p:pic>
        <p:nvPicPr>
          <p:cNvPr id="8" name="Picture 7" descr="emf-loop-graph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96" y="4702410"/>
            <a:ext cx="5538512" cy="176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7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511"/>
            <a:ext cx="8048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Beyond symmetric application of Gauss Law and Ampere’s Law</a:t>
            </a:r>
            <a:endParaRPr lang="en-US" sz="2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28619" y="637217"/>
            <a:ext cx="3217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Gauss Law: Point charge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778" y="540767"/>
            <a:ext cx="3860800" cy="74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7299" y="1703951"/>
            <a:ext cx="1980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General Form: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491" y="1607501"/>
            <a:ext cx="2260600" cy="774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57" y="2399648"/>
            <a:ext cx="69333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 can be arbitrary, Q</a:t>
            </a:r>
            <a:r>
              <a:rPr lang="en-US" sz="2200" baseline="-25000" dirty="0" smtClean="0"/>
              <a:t>S</a:t>
            </a:r>
            <a:r>
              <a:rPr lang="en-US" sz="2200" dirty="0" smtClean="0"/>
              <a:t> any charge distribution enclosed by S</a:t>
            </a:r>
            <a:endParaRPr lang="en-US" sz="2200" dirty="0"/>
          </a:p>
        </p:txBody>
      </p:sp>
      <p:sp>
        <p:nvSpPr>
          <p:cNvPr id="12" name="Oval 11"/>
          <p:cNvSpPr/>
          <p:nvPr/>
        </p:nvSpPr>
        <p:spPr>
          <a:xfrm>
            <a:off x="1243318" y="3391827"/>
            <a:ext cx="900200" cy="900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/>
          <p:cNvSpPr/>
          <p:nvPr/>
        </p:nvSpPr>
        <p:spPr>
          <a:xfrm>
            <a:off x="1243318" y="4693902"/>
            <a:ext cx="750275" cy="1221701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0" y="4912701"/>
            <a:ext cx="1727200" cy="749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6480" y="3542727"/>
            <a:ext cx="1701800" cy="749300"/>
          </a:xfrm>
          <a:prstGeom prst="rect">
            <a:avLst/>
          </a:prstGeom>
        </p:spPr>
      </p:pic>
      <p:sp>
        <p:nvSpPr>
          <p:cNvPr id="17" name="Can 16"/>
          <p:cNvSpPr/>
          <p:nvPr/>
        </p:nvSpPr>
        <p:spPr>
          <a:xfrm rot="5400000">
            <a:off x="5008240" y="4369220"/>
            <a:ext cx="771713" cy="3473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891" y="4179476"/>
            <a:ext cx="14224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25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619" y="139703"/>
            <a:ext cx="8774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Begin with 1 point charge q with arbitrary surface S which encloses q</a:t>
            </a:r>
            <a:endParaRPr lang="en-US" sz="2400" u="sng" dirty="0"/>
          </a:p>
        </p:txBody>
      </p:sp>
      <p:pic>
        <p:nvPicPr>
          <p:cNvPr id="3" name="Picture 2" descr="generic-gauss-la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0" y="900201"/>
            <a:ext cx="4713763" cy="3023474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26" y="1113977"/>
            <a:ext cx="3314700" cy="7620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26" y="2909576"/>
            <a:ext cx="2603500" cy="73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217" y="2067826"/>
            <a:ext cx="1803400" cy="69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619" y="4109419"/>
            <a:ext cx="3098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Over enclosing surface: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276" y="4020125"/>
            <a:ext cx="3771900" cy="749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8714" y="4109419"/>
            <a:ext cx="1220205" cy="545395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05" y="5045878"/>
            <a:ext cx="2578100" cy="723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2099" y="6054495"/>
            <a:ext cx="2072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Super position: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8931" y="5866228"/>
            <a:ext cx="30099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4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9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9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2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6696" y="1431331"/>
            <a:ext cx="1427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Total flux: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741" y="1407110"/>
            <a:ext cx="304800" cy="66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13919" y="2366665"/>
            <a:ext cx="2218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Through 1 cube: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463" y="2279175"/>
            <a:ext cx="419100" cy="69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3919" y="3349387"/>
            <a:ext cx="2136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Through 1 face: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463" y="3224621"/>
            <a:ext cx="419100" cy="698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852" y="4065411"/>
            <a:ext cx="63881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8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9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" y="592667"/>
            <a:ext cx="931333" cy="296333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3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9-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0889" y="28222"/>
            <a:ext cx="945444" cy="395111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33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4218"/>
            <a:ext cx="478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Field near the surface of a conductor</a:t>
            </a:r>
            <a:endParaRPr lang="en-US" sz="2400" dirty="0"/>
          </a:p>
        </p:txBody>
      </p:sp>
      <p:pic>
        <p:nvPicPr>
          <p:cNvPr id="3" name="Picture 2" descr="e-field-surface-conducto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4" y="1023517"/>
            <a:ext cx="2583745" cy="30055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2334" y="991293"/>
            <a:ext cx="1577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Gauss Law: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650" y="1452958"/>
            <a:ext cx="2959100" cy="74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650" y="2342907"/>
            <a:ext cx="2095500" cy="6604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372" y="3267098"/>
            <a:ext cx="4711700" cy="76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111" y="4648662"/>
            <a:ext cx="877711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So once E-perpendicular is given, the corresponding surface charge density is determined.</a:t>
            </a:r>
          </a:p>
          <a:p>
            <a:endParaRPr lang="en-US" sz="2200" dirty="0" smtClean="0"/>
          </a:p>
          <a:p>
            <a:r>
              <a:rPr lang="en-US" sz="2200" dirty="0" smtClean="0"/>
              <a:t>Conversely, once the surface charge density is given E-perpendicular can be determined.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200509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750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Application: Determine surface charge by reflection</a:t>
            </a:r>
            <a:endParaRPr lang="en-US" sz="2400" dirty="0"/>
          </a:p>
        </p:txBody>
      </p:sp>
      <p:pic>
        <p:nvPicPr>
          <p:cNvPr id="3" name="Picture 2" descr="double-plate-plusminus-Q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45" y="348776"/>
            <a:ext cx="1231900" cy="2654300"/>
          </a:xfrm>
          <a:prstGeom prst="rect">
            <a:avLst/>
          </a:prstGeom>
        </p:spPr>
      </p:pic>
      <p:pic>
        <p:nvPicPr>
          <p:cNvPr id="4" name="Picture 3" descr="plates-inner-surfac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31" y="3003076"/>
            <a:ext cx="2184400" cy="2654300"/>
          </a:xfrm>
          <a:prstGeom prst="rect">
            <a:avLst/>
          </a:prstGeom>
        </p:spPr>
      </p:pic>
      <p:pic>
        <p:nvPicPr>
          <p:cNvPr id="6" name="Picture 5" descr="plates-outer-charge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75" y="3079276"/>
            <a:ext cx="2933700" cy="2578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553" y="2593854"/>
            <a:ext cx="206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Outer Charges: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578352" y="2541411"/>
            <a:ext cx="1996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Inner Charges: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452" y="5657376"/>
            <a:ext cx="21209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42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q-minus3-q-plat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656" y="280811"/>
            <a:ext cx="1689100" cy="2692400"/>
          </a:xfrm>
          <a:prstGeom prst="rect">
            <a:avLst/>
          </a:prstGeom>
        </p:spPr>
      </p:pic>
      <p:pic>
        <p:nvPicPr>
          <p:cNvPr id="3" name="Picture 2" descr="finalplate-all-charge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0" y="3088922"/>
            <a:ext cx="2527300" cy="2692400"/>
          </a:xfrm>
          <a:prstGeom prst="rect">
            <a:avLst/>
          </a:prstGeom>
        </p:spPr>
      </p:pic>
      <p:pic>
        <p:nvPicPr>
          <p:cNvPr id="6" name="Picture 5" descr="finalplate-combined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56" y="3076222"/>
            <a:ext cx="1066800" cy="270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350" y="5954889"/>
            <a:ext cx="22733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4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255</Words>
  <Application>Microsoft Macintosh PowerPoint</Application>
  <PresentationFormat>On-screen Show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18</cp:revision>
  <dcterms:created xsi:type="dcterms:W3CDTF">2013-08-27T02:13:58Z</dcterms:created>
  <dcterms:modified xsi:type="dcterms:W3CDTF">2014-02-02T02:48:23Z</dcterms:modified>
</cp:coreProperties>
</file>