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Default Extension="emf" ContentType="image/x-em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0"/>
    <p:restoredTop sz="96282" autoAdjust="0"/>
  </p:normalViewPr>
  <p:slideViewPr>
    <p:cSldViewPr snapToGrid="0" snapToObjects="1">
      <p:cViewPr>
        <p:scale>
          <a:sx n="86" d="100"/>
          <a:sy n="86" d="100"/>
        </p:scale>
        <p:origin x="-1224" y="-17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printerSettings" Target="printerSettings/printerSettings1.bin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74A437-70BA-F942-A78B-1573C15F0AD2}" type="datetimeFigureOut">
              <a:rPr lang="en-US" smtClean="0"/>
              <a:t>2/3/14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3F1C6F-31BE-B34C-9823-9BD7AEB01C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48536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74A437-70BA-F942-A78B-1573C15F0AD2}" type="datetimeFigureOut">
              <a:rPr lang="en-US" smtClean="0"/>
              <a:t>2/3/14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3F1C6F-31BE-B34C-9823-9BD7AEB01C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31106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74A437-70BA-F942-A78B-1573C15F0AD2}" type="datetimeFigureOut">
              <a:rPr lang="en-US" smtClean="0"/>
              <a:t>2/3/14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3F1C6F-31BE-B34C-9823-9BD7AEB01C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09941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74A437-70BA-F942-A78B-1573C15F0AD2}" type="datetimeFigureOut">
              <a:rPr lang="en-US" smtClean="0"/>
              <a:t>2/3/14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3F1C6F-31BE-B34C-9823-9BD7AEB01C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35303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74A437-70BA-F942-A78B-1573C15F0AD2}" type="datetimeFigureOut">
              <a:rPr lang="en-US" smtClean="0"/>
              <a:t>2/3/14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3F1C6F-31BE-B34C-9823-9BD7AEB01C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32419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74A437-70BA-F942-A78B-1573C15F0AD2}" type="datetimeFigureOut">
              <a:rPr lang="en-US" smtClean="0"/>
              <a:t>2/3/14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3F1C6F-31BE-B34C-9823-9BD7AEB01C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03685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74A437-70BA-F942-A78B-1573C15F0AD2}" type="datetimeFigureOut">
              <a:rPr lang="en-US" smtClean="0"/>
              <a:t>2/3/14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3F1C6F-31BE-B34C-9823-9BD7AEB01C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75509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74A437-70BA-F942-A78B-1573C15F0AD2}" type="datetimeFigureOut">
              <a:rPr lang="en-US" smtClean="0"/>
              <a:t>2/3/14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3F1C6F-31BE-B34C-9823-9BD7AEB01C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4250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74A437-70BA-F942-A78B-1573C15F0AD2}" type="datetimeFigureOut">
              <a:rPr lang="en-US" smtClean="0"/>
              <a:t>2/3/14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3F1C6F-31BE-B34C-9823-9BD7AEB01C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38563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74A437-70BA-F942-A78B-1573C15F0AD2}" type="datetimeFigureOut">
              <a:rPr lang="en-US" smtClean="0"/>
              <a:t>2/3/14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3F1C6F-31BE-B34C-9823-9BD7AEB01C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34732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74A437-70BA-F942-A78B-1573C15F0AD2}" type="datetimeFigureOut">
              <a:rPr lang="en-US" smtClean="0"/>
              <a:t>2/3/14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3F1C6F-31BE-B34C-9823-9BD7AEB01C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06057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374A437-70BA-F942-A78B-1573C15F0AD2}" type="datetimeFigureOut">
              <a:rPr lang="en-US" smtClean="0"/>
              <a:t>2/3/14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03F1C6F-31BE-B34C-9823-9BD7AEB01C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60463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emf"/><Relationship Id="rId3" Type="http://schemas.openxmlformats.org/officeDocument/2006/relationships/image" Target="../media/image2.em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4" Type="http://schemas.openxmlformats.org/officeDocument/2006/relationships/image" Target="../media/image5.emf"/><Relationship Id="rId5" Type="http://schemas.openxmlformats.org/officeDocument/2006/relationships/image" Target="../media/image6.emf"/><Relationship Id="rId6" Type="http://schemas.openxmlformats.org/officeDocument/2006/relationships/image" Target="../media/image7.emf"/><Relationship Id="rId7" Type="http://schemas.openxmlformats.org/officeDocument/2006/relationships/image" Target="../media/image8.emf"/><Relationship Id="rId8" Type="http://schemas.openxmlformats.org/officeDocument/2006/relationships/image" Target="../media/image9.emf"/><Relationship Id="rId9" Type="http://schemas.openxmlformats.org/officeDocument/2006/relationships/image" Target="../media/image10.emf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emf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emf"/><Relationship Id="rId4" Type="http://schemas.openxmlformats.org/officeDocument/2006/relationships/image" Target="../media/image14.emf"/><Relationship Id="rId5" Type="http://schemas.openxmlformats.org/officeDocument/2006/relationships/image" Target="../media/image15.emf"/><Relationship Id="rId6" Type="http://schemas.openxmlformats.org/officeDocument/2006/relationships/image" Target="../media/image16.emf"/><Relationship Id="rId7" Type="http://schemas.openxmlformats.org/officeDocument/2006/relationships/image" Target="../media/image17.emf"/><Relationship Id="rId8" Type="http://schemas.openxmlformats.org/officeDocument/2006/relationships/image" Target="../media/image18.emf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emf"/><Relationship Id="rId4" Type="http://schemas.openxmlformats.org/officeDocument/2006/relationships/image" Target="../media/image21.emf"/><Relationship Id="rId5" Type="http://schemas.openxmlformats.org/officeDocument/2006/relationships/image" Target="../media/image22.emf"/><Relationship Id="rId6" Type="http://schemas.openxmlformats.org/officeDocument/2006/relationships/image" Target="../media/image23.emf"/><Relationship Id="rId7" Type="http://schemas.openxmlformats.org/officeDocument/2006/relationships/image" Target="../media/image24.emf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e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emf"/><Relationship Id="rId4" Type="http://schemas.openxmlformats.org/officeDocument/2006/relationships/image" Target="../media/image27.emf"/><Relationship Id="rId5" Type="http://schemas.openxmlformats.org/officeDocument/2006/relationships/image" Target="../media/image28.emf"/><Relationship Id="rId6" Type="http://schemas.openxmlformats.org/officeDocument/2006/relationships/image" Target="../media/image29.emf"/><Relationship Id="rId7" Type="http://schemas.openxmlformats.org/officeDocument/2006/relationships/image" Target="../media/image30.emf"/><Relationship Id="rId8" Type="http://schemas.openxmlformats.org/officeDocument/2006/relationships/image" Target="../media/image31.emf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emf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2.png"/><Relationship Id="rId3" Type="http://schemas.openxmlformats.org/officeDocument/2006/relationships/image" Target="../media/image33.e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emf"/><Relationship Id="rId4" Type="http://schemas.openxmlformats.org/officeDocument/2006/relationships/image" Target="../media/image36.emf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4.emf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7.png"/><Relationship Id="rId3" Type="http://schemas.openxmlformats.org/officeDocument/2006/relationships/image" Target="../media/image38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301761" y="1576782"/>
            <a:ext cx="1627281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600" b="1" dirty="0" smtClean="0">
                <a:solidFill>
                  <a:srgbClr val="FF0000"/>
                </a:solidFill>
              </a:rPr>
              <a:t>Lecture </a:t>
            </a:r>
            <a:r>
              <a:rPr lang="en-US" sz="2600" b="1" dirty="0" smtClean="0">
                <a:solidFill>
                  <a:srgbClr val="FF0000"/>
                </a:solidFill>
              </a:rPr>
              <a:t>30</a:t>
            </a:r>
            <a:endParaRPr lang="en-US" sz="2600" b="1" dirty="0" smtClean="0">
              <a:solidFill>
                <a:srgbClr val="FF00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11667" y="2069225"/>
            <a:ext cx="605902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Motional emf is a special case of Faraday’s Law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23334" y="2530890"/>
            <a:ext cx="408447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General form of Faraday’s Law: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2377" y="2992555"/>
            <a:ext cx="3860800" cy="81280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5032407" y="3073220"/>
            <a:ext cx="389992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The path is the Faradian loop.</a:t>
            </a:r>
            <a:endParaRPr lang="en-US" sz="2400" dirty="0"/>
          </a:p>
        </p:txBody>
      </p:sp>
      <p:pic>
        <p:nvPicPr>
          <p:cNvPr id="10" name="Picture 9" descr="latex-image-1.pd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1650" y="3950315"/>
            <a:ext cx="5600700" cy="698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903103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two-rail-system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890" y="1904999"/>
            <a:ext cx="3887718" cy="2229556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423334" y="194027"/>
            <a:ext cx="6750566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Check: Moving rod along two || railing setup gives:</a:t>
            </a:r>
          </a:p>
          <a:p>
            <a:r>
              <a:rPr lang="en-US" sz="2400" dirty="0"/>
              <a:t>	 </a:t>
            </a:r>
            <a:r>
              <a:rPr lang="en-US" sz="2400" dirty="0" smtClean="0"/>
              <a:t>     which can be derived based on Faraday’s Law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03344" y="289983"/>
            <a:ext cx="1600200" cy="30480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1550510" y="1245779"/>
            <a:ext cx="267768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From motional emf:</a:t>
            </a:r>
            <a:endParaRPr lang="en-US" sz="2400" dirty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23343" y="1142999"/>
            <a:ext cx="3162300" cy="762000"/>
          </a:xfrm>
          <a:prstGeom prst="rect">
            <a:avLst/>
          </a:prstGeom>
        </p:spPr>
      </p:pic>
      <p:pic>
        <p:nvPicPr>
          <p:cNvPr id="13" name="Picture 12" descr="latex-image-1.pdf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3334" y="4380901"/>
            <a:ext cx="3504090" cy="292912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318000" y="4134555"/>
            <a:ext cx="4826000" cy="1295400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23334" y="5258505"/>
            <a:ext cx="6350000" cy="342900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23334" y="5750277"/>
            <a:ext cx="4533900" cy="825500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299355" y="2304344"/>
            <a:ext cx="4533900" cy="825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540594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64214" y="1727832"/>
            <a:ext cx="854779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We see (2) and (2’) agree with (3) and (3’). Our motional emf is a spherical case of Faraday’s law.</a:t>
            </a:r>
            <a:endParaRPr lang="en-US" sz="2400" dirty="0"/>
          </a:p>
        </p:txBody>
      </p:sp>
      <p:sp>
        <p:nvSpPr>
          <p:cNvPr id="3" name="TextBox 2"/>
          <p:cNvSpPr txBox="1"/>
          <p:nvPr/>
        </p:nvSpPr>
        <p:spPr>
          <a:xfrm>
            <a:off x="274782" y="2794001"/>
            <a:ext cx="853722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One can show in the case of current loop from both consideration one finds:</a:t>
            </a:r>
            <a:endParaRPr lang="en-US" sz="2400" dirty="0"/>
          </a:p>
        </p:txBody>
      </p:sp>
      <p:pic>
        <p:nvPicPr>
          <p:cNvPr id="4" name="Picture 3" descr="latex-image-1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7994" y="3910190"/>
            <a:ext cx="5676900" cy="787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378710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8478" y="813676"/>
            <a:ext cx="4135966" cy="3506270"/>
          </a:xfrm>
          <a:prstGeom prst="rect">
            <a:avLst/>
          </a:prstGeom>
        </p:spPr>
      </p:pic>
      <p:pic>
        <p:nvPicPr>
          <p:cNvPr id="3" name="Picture 2" descr="latex-image-1.pd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49989" y="1165041"/>
            <a:ext cx="2755900" cy="3048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49989" y="1763354"/>
            <a:ext cx="2349500" cy="4445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01444" y="3479265"/>
            <a:ext cx="4660900" cy="36830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22867" y="4584165"/>
            <a:ext cx="2222500" cy="44450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49989" y="2441222"/>
            <a:ext cx="3619500" cy="749300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22867" y="5153378"/>
            <a:ext cx="54356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737911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81000" y="199441"/>
            <a:ext cx="415836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What is E</a:t>
            </a:r>
            <a:r>
              <a:rPr lang="en-US" sz="2400" baseline="-25000" dirty="0" smtClean="0"/>
              <a:t>in</a:t>
            </a:r>
            <a:r>
              <a:rPr lang="en-US" sz="2400" dirty="0" smtClean="0"/>
              <a:t> at P when I = const.?</a:t>
            </a:r>
            <a:endParaRPr lang="en-US" sz="24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889" y="1660878"/>
            <a:ext cx="3276600" cy="3429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1550" y="2279650"/>
            <a:ext cx="3594100" cy="3429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71550" y="824089"/>
            <a:ext cx="3873500" cy="3429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3889" y="3256845"/>
            <a:ext cx="1282700" cy="69850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50060" y="4322234"/>
            <a:ext cx="3289300" cy="825500"/>
          </a:xfrm>
          <a:prstGeom prst="rect">
            <a:avLst/>
          </a:prstGeom>
        </p:spPr>
      </p:pic>
      <p:pic>
        <p:nvPicPr>
          <p:cNvPr id="11" name="Picture 10" descr="latex-image-1.pdf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5559778"/>
            <a:ext cx="2768600" cy="825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660751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latex-image-1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4556" y="172155"/>
            <a:ext cx="7302500" cy="8128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4556" y="1301044"/>
            <a:ext cx="5118100" cy="30480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74233" y="1848555"/>
            <a:ext cx="4902200" cy="762000"/>
          </a:xfrm>
          <a:prstGeom prst="rect">
            <a:avLst/>
          </a:prstGeom>
        </p:spPr>
      </p:pic>
      <p:pic>
        <p:nvPicPr>
          <p:cNvPr id="10" name="Picture 9" descr="latex-image-1.pdf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4233" y="2846211"/>
            <a:ext cx="6083300" cy="736600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60400" y="3582811"/>
            <a:ext cx="7315200" cy="825500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155222" y="4741333"/>
            <a:ext cx="510308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What if the loop is shrinking down too?</a:t>
            </a:r>
            <a:endParaRPr lang="en-US" sz="2400" dirty="0"/>
          </a:p>
        </p:txBody>
      </p:sp>
      <p:pic>
        <p:nvPicPr>
          <p:cNvPr id="15" name="Picture 14" descr="shrinking-loop.pdf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4511" y="5336749"/>
            <a:ext cx="2768600" cy="1276063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4112980" y="5363519"/>
            <a:ext cx="265935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s</a:t>
            </a:r>
            <a:r>
              <a:rPr lang="en-US" sz="2400" dirty="0" smtClean="0"/>
              <a:t>hrinking down to 0</a:t>
            </a:r>
            <a:endParaRPr lang="en-US" sz="2400" dirty="0"/>
          </a:p>
        </p:txBody>
      </p:sp>
      <p:pic>
        <p:nvPicPr>
          <p:cNvPr id="17" name="Picture 16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688557" y="5753217"/>
            <a:ext cx="3365500" cy="736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54942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2540" y="1282395"/>
            <a:ext cx="3557411" cy="2064106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6395" y="563657"/>
            <a:ext cx="18903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Example Problem: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3915897" y="829566"/>
            <a:ext cx="5069317" cy="28007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 smtClean="0"/>
              <a:t>Determine</a:t>
            </a:r>
            <a:r>
              <a:rPr lang="en-US" sz="2200" dirty="0" smtClean="0"/>
              <a:t> </a:t>
            </a:r>
            <a:r>
              <a:rPr lang="en-US" sz="2200" dirty="0" smtClean="0"/>
              <a:t>the direction of the magnetic field </a:t>
            </a:r>
            <a:r>
              <a:rPr lang="en-US" sz="2200" dirty="0" smtClean="0"/>
              <a:t>in </a:t>
            </a:r>
            <a:r>
              <a:rPr lang="en-US" sz="2200" dirty="0" smtClean="0"/>
              <a:t>the coil with the battery attached.</a:t>
            </a:r>
          </a:p>
          <a:p>
            <a:endParaRPr lang="en-US" sz="2200" dirty="0" smtClean="0"/>
          </a:p>
          <a:p>
            <a:r>
              <a:rPr lang="en-US" sz="2200" dirty="0" smtClean="0"/>
              <a:t>Determine the </a:t>
            </a:r>
            <a:r>
              <a:rPr lang="en-US" sz="2200" dirty="0" smtClean="0"/>
              <a:t>direction of the magnetic field in </a:t>
            </a:r>
            <a:r>
              <a:rPr lang="en-US" sz="2200" dirty="0" smtClean="0"/>
              <a:t>the </a:t>
            </a:r>
            <a:r>
              <a:rPr lang="en-US" sz="2200" dirty="0" smtClean="0"/>
              <a:t>coil with the resistor </a:t>
            </a:r>
            <a:r>
              <a:rPr lang="en-US" sz="2200" dirty="0" smtClean="0"/>
              <a:t>attached</a:t>
            </a:r>
          </a:p>
          <a:p>
            <a:endParaRPr lang="en-US" sz="2200" dirty="0"/>
          </a:p>
          <a:p>
            <a:r>
              <a:rPr lang="en-US" sz="2200" dirty="0" smtClean="0"/>
              <a:t>Determin</a:t>
            </a:r>
            <a:r>
              <a:rPr lang="en-US" sz="2200" dirty="0"/>
              <a:t>e</a:t>
            </a:r>
            <a:r>
              <a:rPr lang="en-US" sz="2200" dirty="0" smtClean="0"/>
              <a:t> The </a:t>
            </a:r>
            <a:r>
              <a:rPr lang="en-US" sz="2200" dirty="0" smtClean="0"/>
              <a:t>direction of the induced </a:t>
            </a:r>
            <a:r>
              <a:rPr lang="en-US" sz="2200" dirty="0" smtClean="0"/>
              <a:t>current in </a:t>
            </a:r>
            <a:r>
              <a:rPr lang="en-US" sz="2200" dirty="0" smtClean="0"/>
              <a:t>the resistor</a:t>
            </a:r>
            <a:endParaRPr lang="en-US" sz="2200" dirty="0"/>
          </a:p>
        </p:txBody>
      </p:sp>
      <p:sp>
        <p:nvSpPr>
          <p:cNvPr id="6" name="TextBox 5"/>
          <p:cNvSpPr txBox="1"/>
          <p:nvPr/>
        </p:nvSpPr>
        <p:spPr>
          <a:xfrm>
            <a:off x="212540" y="3953439"/>
            <a:ext cx="79420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Hint: </a:t>
            </a:r>
            <a:endParaRPr lang="en-US" sz="2400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3995" y="4108520"/>
            <a:ext cx="6896100" cy="1968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325894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problem012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1067" y="764651"/>
            <a:ext cx="4216400" cy="2540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14281" y="302986"/>
            <a:ext cx="245887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Example Problem:</a:t>
            </a:r>
            <a:endParaRPr lang="en-US" sz="2400" dirty="0"/>
          </a:p>
        </p:txBody>
      </p:sp>
      <p:sp>
        <p:nvSpPr>
          <p:cNvPr id="5" name="TextBox 4"/>
          <p:cNvSpPr txBox="1"/>
          <p:nvPr/>
        </p:nvSpPr>
        <p:spPr>
          <a:xfrm>
            <a:off x="4668946" y="837648"/>
            <a:ext cx="4208287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If  I</a:t>
            </a:r>
            <a:r>
              <a:rPr lang="en-US" sz="2400" baseline="-25000" dirty="0" smtClean="0"/>
              <a:t>1</a:t>
            </a:r>
            <a:r>
              <a:rPr lang="en-US" sz="2400" dirty="0" smtClean="0"/>
              <a:t> is decreasing, find direction of </a:t>
            </a:r>
            <a:r>
              <a:rPr lang="en-US" sz="2400" dirty="0" err="1" smtClean="0"/>
              <a:t>emf</a:t>
            </a:r>
            <a:r>
              <a:rPr lang="en-US" sz="2400" baseline="-25000" dirty="0" err="1" smtClean="0"/>
              <a:t>ind</a:t>
            </a:r>
            <a:r>
              <a:rPr lang="en-US" sz="2400" dirty="0" smtClean="0"/>
              <a:t> in the loop</a:t>
            </a:r>
          </a:p>
          <a:p>
            <a:endParaRPr lang="en-US" sz="2400" dirty="0"/>
          </a:p>
          <a:p>
            <a:r>
              <a:rPr lang="en-US" sz="2400" dirty="0" smtClean="0"/>
              <a:t>Choices</a:t>
            </a:r>
          </a:p>
          <a:p>
            <a:r>
              <a:rPr lang="en-US" sz="2400" dirty="0" smtClean="0"/>
              <a:t>1 – CW</a:t>
            </a:r>
          </a:p>
          <a:p>
            <a:r>
              <a:rPr lang="en-US" sz="2400" dirty="0" smtClean="0"/>
              <a:t>2 - CCW</a:t>
            </a:r>
            <a:endParaRPr lang="en-US" sz="2400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90579" y="3546474"/>
            <a:ext cx="4889500" cy="825500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03400" y="4526390"/>
            <a:ext cx="5537200" cy="1714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916821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44205"/>
            <a:ext cx="4540066" cy="277825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0" y="1177029"/>
            <a:ext cx="237652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Example Problem</a:t>
            </a:r>
            <a:endParaRPr lang="en-US" sz="2400" dirty="0"/>
          </a:p>
        </p:txBody>
      </p:sp>
      <p:sp>
        <p:nvSpPr>
          <p:cNvPr id="4" name="TextBox 3"/>
          <p:cNvSpPr txBox="1"/>
          <p:nvPr/>
        </p:nvSpPr>
        <p:spPr>
          <a:xfrm>
            <a:off x="4540066" y="1688003"/>
            <a:ext cx="4437879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Determine the direction of the force on the segment AB as B is decreasing.</a:t>
            </a:r>
          </a:p>
          <a:p>
            <a:endParaRPr lang="en-US" sz="2400" dirty="0"/>
          </a:p>
          <a:p>
            <a:r>
              <a:rPr lang="en-US" sz="2400" dirty="0" smtClean="0"/>
              <a:t>Hint: The force on </a:t>
            </a:r>
            <a:r>
              <a:rPr lang="en-US" sz="2400" dirty="0" err="1" smtClean="0"/>
              <a:t>ab</a:t>
            </a:r>
            <a:r>
              <a:rPr lang="en-US" sz="2400" dirty="0" smtClean="0"/>
              <a:t> is given by:</a:t>
            </a:r>
            <a:endParaRPr lang="en-US" sz="24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11167" y="3784370"/>
            <a:ext cx="2679700" cy="4572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759248" y="4422455"/>
            <a:ext cx="762550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First determine the direction of B</a:t>
            </a:r>
            <a:r>
              <a:rPr lang="en-US" sz="2400" baseline="-25000" dirty="0" smtClean="0"/>
              <a:t>in</a:t>
            </a:r>
            <a:r>
              <a:rPr lang="en-US" sz="2400" dirty="0"/>
              <a:t> </a:t>
            </a:r>
            <a:r>
              <a:rPr lang="en-US" sz="2400" dirty="0" smtClean="0"/>
              <a:t>(should it be into or out)</a:t>
            </a:r>
            <a:r>
              <a:rPr lang="en-US" sz="2400" baseline="-25000" dirty="0" smtClean="0"/>
              <a:t> </a:t>
            </a:r>
            <a:endParaRPr lang="en-US" sz="2400" baseline="-25000" dirty="0"/>
          </a:p>
        </p:txBody>
      </p:sp>
      <p:sp>
        <p:nvSpPr>
          <p:cNvPr id="7" name="TextBox 6"/>
          <p:cNvSpPr txBox="1"/>
          <p:nvPr/>
        </p:nvSpPr>
        <p:spPr>
          <a:xfrm>
            <a:off x="695278" y="4884120"/>
            <a:ext cx="775344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The correct response is to keep flux within the loop constant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16623912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196</TotalTime>
  <Words>229</Words>
  <Application>Microsoft Macintosh PowerPoint</Application>
  <PresentationFormat>On-screen Show (4:3)</PresentationFormat>
  <Paragraphs>31</Paragraphs>
  <Slides>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0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Camron Matschek</dc:creator>
  <cp:lastModifiedBy>Camron Matschek</cp:lastModifiedBy>
  <cp:revision>17</cp:revision>
  <dcterms:created xsi:type="dcterms:W3CDTF">2013-08-27T18:18:04Z</dcterms:created>
  <dcterms:modified xsi:type="dcterms:W3CDTF">2014-02-03T22:10:54Z</dcterms:modified>
</cp:coreProperties>
</file>