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42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88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12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54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0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2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99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8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2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53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8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2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BC268-156B-AA48-A5FF-49CB7D1C0F77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73D5E-70A7-4A44-A2D6-AEEF87449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53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6" Type="http://schemas.openxmlformats.org/officeDocument/2006/relationships/image" Target="../media/image18.emf"/><Relationship Id="rId7" Type="http://schemas.openxmlformats.org/officeDocument/2006/relationships/image" Target="../media/image19.emf"/><Relationship Id="rId8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5" Type="http://schemas.openxmlformats.org/officeDocument/2006/relationships/image" Target="../media/image27.emf"/><Relationship Id="rId6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5" Type="http://schemas.openxmlformats.org/officeDocument/2006/relationships/image" Target="../media/image32.emf"/><Relationship Id="rId6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5" Type="http://schemas.openxmlformats.org/officeDocument/2006/relationships/image" Target="../media/image37.emf"/><Relationship Id="rId6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51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Lecture 34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769" y="489703"/>
            <a:ext cx="38489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Energy in a Capacitor and Inductor: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769" y="1820556"/>
            <a:ext cx="16060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In Capacitors:</a:t>
            </a:r>
            <a:endParaRPr lang="en-US" sz="20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1" y="3555314"/>
            <a:ext cx="2808426" cy="30727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48747" y="1820556"/>
            <a:ext cx="1642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For Inductors: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4569263" y="1882142"/>
            <a:ext cx="0" cy="47459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920" y="2556753"/>
            <a:ext cx="785684" cy="552889"/>
          </a:xfrm>
          <a:prstGeom prst="rect">
            <a:avLst/>
          </a:prstGeom>
        </p:spPr>
      </p:pic>
      <p:pic>
        <p:nvPicPr>
          <p:cNvPr id="20" name="Picture 19" descr="inductor symbol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747" y="2703357"/>
            <a:ext cx="1573337" cy="321089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360" y="2533301"/>
            <a:ext cx="1149871" cy="607326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889" y="3555314"/>
            <a:ext cx="3386512" cy="3072747"/>
          </a:xfrm>
          <a:prstGeom prst="rect">
            <a:avLst/>
          </a:prstGeom>
        </p:spPr>
      </p:pic>
      <p:pic>
        <p:nvPicPr>
          <p:cNvPr id="2" name="Picture 1" descr="capacitor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295" y="2354091"/>
            <a:ext cx="1128822" cy="920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4920" y="954113"/>
            <a:ext cx="43942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07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787" y="33549"/>
            <a:ext cx="5327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Mechanical Analogy: Mass Spring System</a:t>
            </a:r>
            <a:endParaRPr lang="en-US" sz="2400" dirty="0"/>
          </a:p>
        </p:txBody>
      </p:sp>
      <p:pic>
        <p:nvPicPr>
          <p:cNvPr id="5" name="Picture 4" descr="spring symbo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963" y="830997"/>
            <a:ext cx="3448241" cy="1261985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36" y="992360"/>
            <a:ext cx="3352800" cy="10160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866" y="2571522"/>
            <a:ext cx="2514600" cy="9398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772" y="4200210"/>
            <a:ext cx="1028700" cy="9398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174" y="4201285"/>
            <a:ext cx="1003300" cy="9398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672" y="2571522"/>
            <a:ext cx="2336800" cy="939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4710" y="4477621"/>
            <a:ext cx="2184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Corresponds to: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917224" y="3510247"/>
            <a:ext cx="0" cy="6899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587810" y="3511322"/>
            <a:ext cx="0" cy="6899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5363" y="5844021"/>
            <a:ext cx="7812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LC circuits oscillate much in the same way a mass spring system oscillates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6006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C 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897" y="283682"/>
            <a:ext cx="2088207" cy="17937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3979" y="166044"/>
            <a:ext cx="145291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LC Circuit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183979" y="1948797"/>
            <a:ext cx="2256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Basic Equations:</a:t>
            </a:r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222" y="2595541"/>
            <a:ext cx="1953566" cy="310567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853" y="2379684"/>
            <a:ext cx="2022173" cy="7148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4911" y="2557899"/>
            <a:ext cx="1754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Loop Equation: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884" y="3389930"/>
            <a:ext cx="1909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Power Equation: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664283" y="4130257"/>
            <a:ext cx="1911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Conservation of Energy:</a:t>
            </a:r>
            <a:endParaRPr lang="en-US" sz="2000" dirty="0"/>
          </a:p>
        </p:txBody>
      </p:sp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37" y="4147359"/>
            <a:ext cx="2931416" cy="763572"/>
          </a:xfrm>
          <a:prstGeom prst="rect">
            <a:avLst/>
          </a:prstGeom>
        </p:spPr>
      </p:pic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609" y="3491271"/>
            <a:ext cx="5033804" cy="298769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37" y="5644101"/>
            <a:ext cx="3882689" cy="29998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8437" y="5090538"/>
            <a:ext cx="2582594" cy="29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6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69" y="123128"/>
            <a:ext cx="7641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Solving the Loop Equation – Analogy to Mass-Spring System</a:t>
            </a: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01" y="878929"/>
            <a:ext cx="2214930" cy="8437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2236" y="1947632"/>
            <a:ext cx="12057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Solution:</a:t>
            </a:r>
            <a:endParaRPr lang="en-US" sz="22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116" y="2020627"/>
            <a:ext cx="4660191" cy="23785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7367" y="4812630"/>
            <a:ext cx="1283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Comment: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153266" y="5183541"/>
            <a:ext cx="1812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General Solution:</a:t>
            </a:r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632" y="5212739"/>
            <a:ext cx="3035485" cy="3466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79519" y="5598830"/>
            <a:ext cx="4361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δ</a:t>
            </a:r>
            <a:r>
              <a:rPr lang="en-US" dirty="0" smtClean="0"/>
              <a:t> is the initial phase angle of the oscillation)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79519" y="6001711"/>
            <a:ext cx="3966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Often </a:t>
            </a:r>
            <a:r>
              <a:rPr lang="en-US" dirty="0" smtClean="0"/>
              <a:t>set </a:t>
            </a:r>
            <a:r>
              <a:rPr lang="en-US" dirty="0" err="1" smtClean="0"/>
              <a:t>δ</a:t>
            </a:r>
            <a:r>
              <a:rPr lang="en-US" dirty="0" smtClean="0"/>
              <a:t> </a:t>
            </a:r>
            <a:r>
              <a:rPr lang="en-US" dirty="0" smtClean="0"/>
              <a:t>= </a:t>
            </a:r>
            <a:r>
              <a:rPr lang="en-US" dirty="0" smtClean="0"/>
              <a:t>0, where at t = 0, the initial </a:t>
            </a:r>
          </a:p>
          <a:p>
            <a:r>
              <a:rPr lang="en-US" dirty="0" smtClean="0"/>
              <a:t>condition is c</a:t>
            </a:r>
            <a:r>
              <a:rPr lang="en-US" dirty="0" smtClean="0"/>
              <a:t>hosen to be </a:t>
            </a:r>
            <a:r>
              <a:rPr lang="en-US" dirty="0" smtClean="0"/>
              <a:t>x =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max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273544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180" y="90351"/>
            <a:ext cx="2429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LC Circuit Analogy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" y="727188"/>
            <a:ext cx="2218407" cy="283202"/>
          </a:xfrm>
          <a:prstGeom prst="rect">
            <a:avLst/>
          </a:prstGeom>
        </p:spPr>
      </p:pic>
      <p:pic>
        <p:nvPicPr>
          <p:cNvPr id="2" name="Picture 1" descr="oscillationwave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80" y="2861215"/>
            <a:ext cx="4496270" cy="2904399"/>
          </a:xfrm>
          <a:prstGeom prst="rect">
            <a:avLst/>
          </a:prstGeom>
        </p:spPr>
      </p:pic>
      <p:pic>
        <p:nvPicPr>
          <p:cNvPr id="3" name="Picture 2" descr="lc-circuit-cycl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155" y="1784230"/>
            <a:ext cx="3889208" cy="40812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636" y="1170046"/>
            <a:ext cx="4174814" cy="1384222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65" y="5851228"/>
            <a:ext cx="8320308" cy="97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30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384" y="133023"/>
            <a:ext cx="1016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Check:</a:t>
            </a:r>
            <a:endParaRPr lang="en-US" sz="24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02" y="822937"/>
            <a:ext cx="7021774" cy="728768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048" y="1642413"/>
            <a:ext cx="2819669" cy="3503544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02" y="5487422"/>
            <a:ext cx="5620339" cy="389732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230" y="6136181"/>
            <a:ext cx="2955487" cy="3273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72548" y="6091578"/>
            <a:ext cx="9136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where</a:t>
            </a:r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9975" y="245512"/>
            <a:ext cx="2044700" cy="29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67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646" y="8405"/>
            <a:ext cx="3616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RLC Circuit – Loop Equation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03" y="656143"/>
            <a:ext cx="3269712" cy="750749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31" y="1632392"/>
            <a:ext cx="4018108" cy="32819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31" y="2431917"/>
            <a:ext cx="4353868" cy="173764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349" y="4577110"/>
            <a:ext cx="3683000" cy="393700"/>
          </a:xfrm>
          <a:prstGeom prst="rect">
            <a:avLst/>
          </a:prstGeom>
        </p:spPr>
      </p:pic>
      <p:sp>
        <p:nvSpPr>
          <p:cNvPr id="10" name="Left Brace 9"/>
          <p:cNvSpPr/>
          <p:nvPr/>
        </p:nvSpPr>
        <p:spPr>
          <a:xfrm rot="16200000">
            <a:off x="1848786" y="4452574"/>
            <a:ext cx="660509" cy="1755381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16200000">
            <a:off x="3585307" y="5010518"/>
            <a:ext cx="660509" cy="639492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465483" y="5602123"/>
            <a:ext cx="91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Always positive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0139" y="5534561"/>
            <a:ext cx="29942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Each term can be positive or negative.</a:t>
            </a:r>
          </a:p>
          <a:p>
            <a:pPr algn="ctr"/>
            <a:endParaRPr lang="en-US" sz="2000" dirty="0" smtClean="0"/>
          </a:p>
          <a:p>
            <a:pPr algn="ctr"/>
            <a:r>
              <a:rPr lang="en-US" sz="2000" dirty="0" smtClean="0"/>
              <a:t>P</a:t>
            </a:r>
            <a:r>
              <a:rPr lang="en-US" sz="2000" baseline="-25000" dirty="0" smtClean="0"/>
              <a:t>L</a:t>
            </a:r>
            <a:r>
              <a:rPr lang="en-US" sz="2000" dirty="0" smtClean="0"/>
              <a:t> + P</a:t>
            </a:r>
            <a:r>
              <a:rPr lang="en-US" sz="2000" baseline="-25000" dirty="0" smtClean="0"/>
              <a:t>C</a:t>
            </a:r>
            <a:r>
              <a:rPr lang="en-US" sz="2000" dirty="0" smtClean="0"/>
              <a:t> stays </a:t>
            </a:r>
            <a:r>
              <a:rPr lang="en-US" sz="2000" dirty="0"/>
              <a:t>n</a:t>
            </a:r>
            <a:r>
              <a:rPr lang="en-US" sz="2000" dirty="0" smtClean="0"/>
              <a:t>egative</a:t>
            </a:r>
            <a:endParaRPr lang="en-US" sz="2000" dirty="0"/>
          </a:p>
        </p:txBody>
      </p:sp>
      <p:pic>
        <p:nvPicPr>
          <p:cNvPr id="14" name="Picture 13" descr="dampenedwave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940" y="4369600"/>
            <a:ext cx="3827812" cy="241902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76056" y="4043687"/>
            <a:ext cx="4154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Graph of Q and I of Dampened Oscillation: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792519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</TotalTime>
  <Words>138</Words>
  <Application>Microsoft Macintosh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27</cp:revision>
  <dcterms:created xsi:type="dcterms:W3CDTF">2013-05-23T16:02:05Z</dcterms:created>
  <dcterms:modified xsi:type="dcterms:W3CDTF">2014-02-19T06:17:03Z</dcterms:modified>
</cp:coreProperties>
</file>