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6" r:id="rId4"/>
    <p:sldId id="261" r:id="rId5"/>
    <p:sldId id="262" r:id="rId6"/>
    <p:sldId id="263" r:id="rId7"/>
    <p:sldId id="264" r:id="rId8"/>
    <p:sldId id="267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9413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65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824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89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615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62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627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591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58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76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040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668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6FEA02-5B6F-484F-AEB8-21250C7F8EE0}" type="datetimeFigureOut">
              <a:rPr lang="en-US" smtClean="0"/>
              <a:t>2/19/14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F6183D-98C2-BB40-8BC4-3927D29537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2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5" Type="http://schemas.openxmlformats.org/officeDocument/2006/relationships/image" Target="../media/image8.emf"/><Relationship Id="rId6" Type="http://schemas.openxmlformats.org/officeDocument/2006/relationships/image" Target="../media/image9.emf"/><Relationship Id="rId7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4" Type="http://schemas.openxmlformats.org/officeDocument/2006/relationships/image" Target="../media/image13.emf"/><Relationship Id="rId5" Type="http://schemas.openxmlformats.org/officeDocument/2006/relationships/image" Target="../media/image14.emf"/><Relationship Id="rId6" Type="http://schemas.openxmlformats.org/officeDocument/2006/relationships/image" Target="../media/image15.emf"/><Relationship Id="rId7" Type="http://schemas.openxmlformats.org/officeDocument/2006/relationships/image" Target="../media/image16.emf"/><Relationship Id="rId8" Type="http://schemas.openxmlformats.org/officeDocument/2006/relationships/image" Target="../media/image17.emf"/><Relationship Id="rId9" Type="http://schemas.openxmlformats.org/officeDocument/2006/relationships/image" Target="../media/image18.emf"/><Relationship Id="rId10" Type="http://schemas.openxmlformats.org/officeDocument/2006/relationships/image" Target="../media/image19.em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2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emf"/><Relationship Id="rId3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30.emf"/><Relationship Id="rId5" Type="http://schemas.openxmlformats.org/officeDocument/2006/relationships/image" Target="../media/image31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982" y="500023"/>
            <a:ext cx="2746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Maxwell’s Equations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887" y="1397178"/>
            <a:ext cx="2832100" cy="1028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1423" y="997068"/>
            <a:ext cx="1345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Gauss Law: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891080" y="967870"/>
            <a:ext cx="23799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Magnetic Gauss Law:</a:t>
            </a:r>
            <a:endParaRPr lang="en-US" sz="2000" dirty="0"/>
          </a:p>
        </p:txBody>
      </p:sp>
      <p:pic>
        <p:nvPicPr>
          <p:cNvPr id="8" name="Picture 7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021" y="1367980"/>
            <a:ext cx="2628900" cy="101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39349" y="3203151"/>
            <a:ext cx="498348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is no such thing as a magnetic “charge”; it always appears in the form of magnetic dipoles.</a:t>
            </a:r>
          </a:p>
          <a:p>
            <a:endParaRPr lang="en-US" dirty="0"/>
          </a:p>
          <a:p>
            <a:r>
              <a:rPr lang="en-US" dirty="0" smtClean="0"/>
              <a:t>If this were true, it would look like the regular gauss law.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0237" y="2803041"/>
            <a:ext cx="18149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Is this possible?</a:t>
            </a:r>
            <a:endParaRPr lang="en-US" sz="2000" dirty="0"/>
          </a:p>
        </p:txBody>
      </p:sp>
      <p:pic>
        <p:nvPicPr>
          <p:cNvPr id="12" name="Picture 11" descr="magneticmonopol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37" y="3203151"/>
            <a:ext cx="2883253" cy="1760642"/>
          </a:xfrm>
          <a:prstGeom prst="rect">
            <a:avLst/>
          </a:prstGeom>
        </p:spPr>
      </p:pic>
      <p:pic>
        <p:nvPicPr>
          <p:cNvPr id="13" name="Picture 12" descr="microscopicmagnet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418" y="5495184"/>
            <a:ext cx="3327931" cy="96501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108276" y="5302672"/>
            <a:ext cx="44947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dipole is present </a:t>
            </a:r>
            <a:r>
              <a:rPr lang="en-US" dirty="0" smtClean="0"/>
              <a:t>as a</a:t>
            </a:r>
            <a:r>
              <a:rPr lang="en-US" dirty="0" smtClean="0"/>
              <a:t> </a:t>
            </a:r>
            <a:r>
              <a:rPr lang="en-US" dirty="0" smtClean="0"/>
              <a:t>fundamental </a:t>
            </a:r>
            <a:r>
              <a:rPr lang="en-US" dirty="0" smtClean="0"/>
              <a:t>	element </a:t>
            </a:r>
            <a:r>
              <a:rPr lang="en-US" dirty="0" smtClean="0"/>
              <a:t>and </a:t>
            </a:r>
            <a:r>
              <a:rPr lang="en-US" dirty="0" smtClean="0"/>
              <a:t>should be in the Gaussian 	surface region</a:t>
            </a:r>
          </a:p>
          <a:p>
            <a:r>
              <a:rPr lang="en-US" dirty="0" smtClean="0"/>
              <a:t>“Straddling” between the </a:t>
            </a:r>
            <a:r>
              <a:rPr lang="en-US" dirty="0"/>
              <a:t>G</a:t>
            </a:r>
            <a:r>
              <a:rPr lang="en-US" dirty="0" smtClean="0"/>
              <a:t>aussian surface is 	not allowed.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46553"/>
            <a:ext cx="15163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Lecture 35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773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5982" y="87595"/>
            <a:ext cx="4536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Maxwell’s Equations – continued...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48171" y="647108"/>
            <a:ext cx="1653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Ampere’s Law</a:t>
            </a:r>
            <a:endParaRPr lang="en-US" sz="2000" dirty="0"/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661" y="1047218"/>
            <a:ext cx="2921000" cy="1016000"/>
          </a:xfrm>
          <a:prstGeom prst="rect">
            <a:avLst/>
          </a:prstGeom>
        </p:spPr>
      </p:pic>
      <p:pic>
        <p:nvPicPr>
          <p:cNvPr id="8" name="Picture 7" descr="ampereslaw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3946" y="567513"/>
            <a:ext cx="2350996" cy="156733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50924" y="1351179"/>
            <a:ext cx="2597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Current running through the surface where the rim of the surface = path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038137" y="2421993"/>
            <a:ext cx="4602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(think of the surface as a soap </a:t>
            </a:r>
            <a:r>
              <a:rPr lang="en-US" dirty="0" smtClean="0"/>
              <a:t>bubble filament)</a:t>
            </a:r>
            <a:endParaRPr lang="en-US" dirty="0"/>
          </a:p>
        </p:txBody>
      </p:sp>
      <p:pic>
        <p:nvPicPr>
          <p:cNvPr id="2" name="Picture 1" descr="ampereslawcapacito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339" y="2495975"/>
            <a:ext cx="4019275" cy="204458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51386" y="3034388"/>
            <a:ext cx="2597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Mathematically, the film doesn’t need to be flat</a:t>
            </a:r>
            <a:endParaRPr lang="en-US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663" y="3930919"/>
            <a:ext cx="1342773" cy="738081"/>
          </a:xfrm>
          <a:prstGeom prst="rect">
            <a:avLst/>
          </a:prstGeom>
        </p:spPr>
      </p:pic>
      <p:pic>
        <p:nvPicPr>
          <p:cNvPr id="11" name="Picture 10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9515" y="4132375"/>
            <a:ext cx="1441105" cy="306235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524" y="5493777"/>
            <a:ext cx="1995332" cy="7335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329893" y="3999463"/>
            <a:ext cx="261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,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038137" y="4757608"/>
            <a:ext cx="5278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Charge build-up on the plate generates an electric </a:t>
            </a:r>
            <a:r>
              <a:rPr lang="en-US" dirty="0"/>
              <a:t>f</a:t>
            </a:r>
            <a:r>
              <a:rPr lang="en-US" dirty="0" smtClean="0"/>
              <a:t>lux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418306" y="5554851"/>
            <a:ext cx="5654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(Virtual current</a:t>
            </a:r>
            <a:r>
              <a:rPr lang="en-US" dirty="0" smtClean="0"/>
              <a:t>, or the displacement current I</a:t>
            </a:r>
            <a:r>
              <a:rPr lang="en-US" baseline="-25000" dirty="0" smtClean="0"/>
              <a:t>D</a:t>
            </a:r>
            <a:r>
              <a:rPr lang="en-US" dirty="0" smtClean="0"/>
              <a:t>, </a:t>
            </a:r>
            <a:r>
              <a:rPr lang="en-US" dirty="0" smtClean="0"/>
              <a:t>to be added to “I” in </a:t>
            </a:r>
            <a:r>
              <a:rPr lang="en-US" dirty="0" smtClean="0"/>
              <a:t>Amp-Maxwell </a:t>
            </a:r>
            <a:r>
              <a:rPr lang="en-US" dirty="0" smtClean="0"/>
              <a:t>Law)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38137" y="5053100"/>
            <a:ext cx="5361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Responsible for piercing the surface defined by the rim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666257" y="6392551"/>
            <a:ext cx="40315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(For partial piercing, refer to Fig(mi) 24.5)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8866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w24-00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104" y="757078"/>
            <a:ext cx="1890081" cy="24151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1961" y="209693"/>
            <a:ext cx="342225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Discussion of Ch24.Hw1.001</a:t>
            </a:r>
            <a:endParaRPr lang="en-US" sz="2200" dirty="0"/>
          </a:p>
        </p:txBody>
      </p:sp>
      <p:sp>
        <p:nvSpPr>
          <p:cNvPr id="7" name="TextBox 6"/>
          <p:cNvSpPr txBox="1"/>
          <p:nvPr/>
        </p:nvSpPr>
        <p:spPr>
          <a:xfrm>
            <a:off x="191961" y="678203"/>
            <a:ext cx="9326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Set-up:</a:t>
            </a:r>
            <a:endParaRPr lang="en-US" sz="2000" dirty="0"/>
          </a:p>
        </p:txBody>
      </p:sp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407" y="761257"/>
            <a:ext cx="2113707" cy="317056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5671455" y="690194"/>
            <a:ext cx="1539230" cy="400110"/>
            <a:chOff x="6306404" y="1041622"/>
            <a:chExt cx="1539230" cy="400110"/>
          </a:xfrm>
        </p:grpSpPr>
        <p:pic>
          <p:nvPicPr>
            <p:cNvPr id="10" name="Picture 9" descr="into-page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6404" y="1153169"/>
              <a:ext cx="235045" cy="235045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6482385" y="1041622"/>
              <a:ext cx="136324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, increasing</a:t>
              </a:r>
              <a:endParaRPr lang="en-US" sz="20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322407" y="1290623"/>
            <a:ext cx="3169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Apply Ampere-Maxwell Law:</a:t>
            </a:r>
            <a:endParaRPr lang="en-US" sz="2000" dirty="0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751" y="2891585"/>
            <a:ext cx="890771" cy="648619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flipH="1" flipV="1">
            <a:off x="7294487" y="2303580"/>
            <a:ext cx="5216" cy="471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265875" y="2348430"/>
            <a:ext cx="44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5903023" y="2699474"/>
            <a:ext cx="44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(1)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 flipV="1">
            <a:off x="6103158" y="2303580"/>
            <a:ext cx="5216" cy="471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05393" y="3144598"/>
            <a:ext cx="3171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Caution, check contributions of: </a:t>
            </a:r>
            <a:endParaRPr lang="en-US" dirty="0"/>
          </a:p>
        </p:txBody>
      </p:sp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345" y="3517198"/>
            <a:ext cx="1489125" cy="689116"/>
          </a:xfrm>
          <a:prstGeom prst="rect">
            <a:avLst/>
          </a:prstGeom>
        </p:spPr>
      </p:pic>
      <p:pic>
        <p:nvPicPr>
          <p:cNvPr id="26" name="Picture 25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53" y="3517938"/>
            <a:ext cx="1489125" cy="689117"/>
          </a:xfrm>
          <a:prstGeom prst="rect">
            <a:avLst/>
          </a:prstGeom>
        </p:spPr>
      </p:pic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92239"/>
              </p:ext>
            </p:extLst>
          </p:nvPr>
        </p:nvGraphicFramePr>
        <p:xfrm>
          <a:off x="493800" y="4651469"/>
          <a:ext cx="3693829" cy="18542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66644"/>
                <a:gridCol w="1602898"/>
                <a:gridCol w="1624287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Contrib. of (1)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Contrib. of (2)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CCW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CCW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425956" y="4251359"/>
            <a:ext cx="1137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Clicker 1: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4187629" y="4997091"/>
            <a:ext cx="854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correct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5658823" y="4021648"/>
            <a:ext cx="2975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Exercise: Check various cases:</a:t>
            </a:r>
            <a:endParaRPr lang="en-US" dirty="0"/>
          </a:p>
        </p:txBody>
      </p: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471" y="4516446"/>
            <a:ext cx="2235551" cy="921768"/>
          </a:xfrm>
          <a:prstGeom prst="rect">
            <a:avLst/>
          </a:prstGeom>
        </p:spPr>
      </p:pic>
      <p:pic>
        <p:nvPicPr>
          <p:cNvPr id="33" name="Picture 32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471" y="5581735"/>
            <a:ext cx="2240807" cy="92393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53200" y="6163450"/>
            <a:ext cx="2133600" cy="365125"/>
          </a:xfrm>
        </p:spPr>
        <p:txBody>
          <a:bodyPr/>
          <a:lstStyle/>
          <a:p>
            <a:fld id="{A59763B1-31AB-6042-BB00-EC9FC29F49B4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73717" y="2228296"/>
            <a:ext cx="33041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</a:t>
            </a:r>
            <a:endParaRPr lang="en-US" sz="2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4177" y="1746875"/>
            <a:ext cx="4456371" cy="3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406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083" y="407657"/>
            <a:ext cx="869785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use the following example used by Professor Feynman to illustrate some of the properties of EM pulse. The geometry of the setup is shown in fig 35.2 and fig 35.3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60775" y="1806183"/>
            <a:ext cx="876216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warm up. There is the presence of a current sheet at x = 0 in the </a:t>
            </a:r>
            <a:r>
              <a:rPr lang="en-US" sz="2400" dirty="0" err="1" smtClean="0"/>
              <a:t>yz</a:t>
            </a:r>
            <a:r>
              <a:rPr lang="en-US" sz="2400" dirty="0" smtClean="0"/>
              <a:t>-plane. If the current I is constant, it generates a familiar B pattern shown in fig 35.4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37933"/>
            <a:ext cx="3619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One Dimensional EM Pulse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60775" y="5484780"/>
            <a:ext cx="883853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For x &gt; 0, B-lines are pointing in the –z direction. For x &lt; 0, B lines are in the +z direction.</a:t>
            </a:r>
          </a:p>
          <a:p>
            <a:r>
              <a:rPr lang="en-US" sz="2400" dirty="0" smtClean="0"/>
              <a:t>Now we proceed to discuss the generation of 1D-EM pulse in steps.</a:t>
            </a:r>
            <a:endParaRPr lang="en-US" sz="2400" dirty="0"/>
          </a:p>
        </p:txBody>
      </p:sp>
      <p:pic>
        <p:nvPicPr>
          <p:cNvPr id="2" name="Picture 1" descr="warm-up-graphi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100" y="2648447"/>
            <a:ext cx="3733800" cy="279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5405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1659" y="264025"/>
            <a:ext cx="5900392" cy="281002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3122278"/>
            <a:ext cx="877824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 smtClean="0"/>
              <a:t>Step 1: </a:t>
            </a:r>
            <a:r>
              <a:rPr lang="en-US" sz="2000" dirty="0" smtClean="0"/>
              <a:t>Instead of having a steady current, we turn on the current at t = 0.  Here there is no B-pattern before t = 0. The pattern immediately setups when t &gt; 0. First, the B pattern is created in the proximity of x = 0. As t increases there is the spread both in x &gt; 0 and in x &lt; 0 direction with a speed of v. The goal of this exercise is to use fig 35.2 and fig 35.3 determine v.</a:t>
            </a:r>
          </a:p>
          <a:p>
            <a:endParaRPr lang="en-US" sz="2000" dirty="0"/>
          </a:p>
          <a:p>
            <a:r>
              <a:rPr lang="en-US" sz="2000" u="sng" dirty="0" smtClean="0"/>
              <a:t>Step 2:</a:t>
            </a:r>
            <a:r>
              <a:rPr lang="en-US" sz="2000" dirty="0" smtClean="0"/>
              <a:t> In fig 35.21 and fig 35.2b define the closed path 12341. The loop is in the </a:t>
            </a:r>
            <a:r>
              <a:rPr lang="en-US" sz="2000" dirty="0" err="1" smtClean="0"/>
              <a:t>xy</a:t>
            </a:r>
            <a:r>
              <a:rPr lang="en-US" sz="2000" dirty="0" smtClean="0"/>
              <a:t> plane at some z value. We view how the flux grows within the window. As shown in Fig 35.2b, the B-flux in the window increases, as the flux expands to the right. The flux is defined by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0" y="6330878"/>
            <a:ext cx="2679700" cy="31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85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697" y="257200"/>
            <a:ext cx="882647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Lenz rule states as the B flux into the window increases, there must be B</a:t>
            </a:r>
            <a:r>
              <a:rPr lang="en-US" sz="2400" baseline="-25000" dirty="0" smtClean="0"/>
              <a:t>ind</a:t>
            </a:r>
            <a:r>
              <a:rPr lang="en-US" sz="2400" dirty="0" smtClean="0"/>
              <a:t>, the induced B, pointing out of the loop, which opposes the increase of the ingoing flux. B</a:t>
            </a:r>
            <a:r>
              <a:rPr lang="en-US" sz="2400" baseline="-25000" dirty="0" smtClean="0"/>
              <a:t>ind</a:t>
            </a:r>
            <a:r>
              <a:rPr lang="en-US" sz="2400" dirty="0" smtClean="0"/>
              <a:t> is caused by CCW emf induced.</a:t>
            </a:r>
          </a:p>
          <a:p>
            <a:endParaRPr lang="en-US" sz="2400" dirty="0"/>
          </a:p>
          <a:p>
            <a:r>
              <a:rPr lang="en-US" sz="2400" dirty="0" smtClean="0"/>
              <a:t>The Faraday’s Law using the closed path 12341 gives:</a:t>
            </a:r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Step 3: </a:t>
            </a:r>
            <a:r>
              <a:rPr lang="en-US" sz="2400" dirty="0" err="1" smtClean="0"/>
              <a:t>E</a:t>
            </a:r>
            <a:r>
              <a:rPr lang="en-US" sz="2400" baseline="-25000" dirty="0" err="1" smtClean="0"/>
              <a:t>ind</a:t>
            </a:r>
            <a:r>
              <a:rPr lang="en-US" sz="2400" dirty="0" smtClean="0"/>
              <a:t> in step 2 is the E field of the EM pulse discussed in Sec. 24.2 in the text. One sees that E x B for the present case is along to the right. We proceed to shown that Ampere-Maxwell law (AM-law) leads to an additional relationship between E and B which will enable us to determine v.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2178153"/>
            <a:ext cx="6324600" cy="698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9120" y="4385326"/>
            <a:ext cx="5175180" cy="24726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2777" y="2314223"/>
            <a:ext cx="49875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(1)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200430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232" y="858453"/>
            <a:ext cx="909576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Consider the AM-loop 12561 shown in (a) and (b) of Fig35.3. Fig35.3a shows the front view where the loop is at the top. Fig35.3b shows the top view of the loop. AM-law states:</a:t>
            </a:r>
          </a:p>
          <a:p>
            <a:endParaRPr lang="en-US" sz="2400" dirty="0"/>
          </a:p>
          <a:p>
            <a:r>
              <a:rPr lang="en-US" sz="2400" dirty="0" smtClean="0"/>
              <a:t>								    or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 smtClean="0"/>
              <a:t>This combined with (1) E = </a:t>
            </a:r>
            <a:r>
              <a:rPr lang="en-US" sz="2400" dirty="0" err="1" smtClean="0"/>
              <a:t>Bv</a:t>
            </a:r>
            <a:r>
              <a:rPr lang="en-US" sz="2400" dirty="0" smtClean="0"/>
              <a:t> leads to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Thus EM pulse travels in free space with an universal speed, the speed of light.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59" y="2220842"/>
            <a:ext cx="3391598" cy="77820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0729" y="2221818"/>
            <a:ext cx="4388670" cy="6577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0580" y="3904930"/>
            <a:ext cx="67056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0967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89488" y="522667"/>
            <a:ext cx="317870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Propagation of EM waves:</a:t>
            </a:r>
            <a:endParaRPr lang="en-US" sz="2200" dirty="0"/>
          </a:p>
        </p:txBody>
      </p:sp>
      <p:sp>
        <p:nvSpPr>
          <p:cNvPr id="12" name="TextBox 11"/>
          <p:cNvSpPr txBox="1"/>
          <p:nvPr/>
        </p:nvSpPr>
        <p:spPr>
          <a:xfrm>
            <a:off x="289313" y="1032312"/>
            <a:ext cx="418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1. </a:t>
            </a:r>
            <a:endParaRPr lang="en-US" sz="2400" dirty="0"/>
          </a:p>
        </p:txBody>
      </p:sp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53" y="1104572"/>
            <a:ext cx="1212474" cy="29429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162" y="1104572"/>
            <a:ext cx="1165391" cy="29429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559" y="1104572"/>
            <a:ext cx="1380901" cy="29429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049822" y="1040779"/>
            <a:ext cx="2614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,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3836294" y="1032312"/>
            <a:ext cx="37072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g</a:t>
            </a:r>
            <a:r>
              <a:rPr lang="en-US" sz="2000" dirty="0" smtClean="0"/>
              <a:t>ives the direction of propagation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292195" y="1646377"/>
            <a:ext cx="418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57356" y="1674066"/>
            <a:ext cx="18583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Universal Speed</a:t>
            </a:r>
            <a:endParaRPr lang="en-US" sz="2000" dirty="0"/>
          </a:p>
        </p:txBody>
      </p:sp>
      <p:pic>
        <p:nvPicPr>
          <p:cNvPr id="20" name="Picture 19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987" y="1502444"/>
            <a:ext cx="1650835" cy="8400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469006" y="1704844"/>
            <a:ext cx="1594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(in a vacuum)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2684987" y="2342514"/>
            <a:ext cx="60077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All light is an EM wave, and travels with the same speed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273003" y="2511791"/>
            <a:ext cx="4183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3. </a:t>
            </a:r>
            <a:endParaRPr lang="en-US" sz="2400" dirty="0"/>
          </a:p>
        </p:txBody>
      </p:sp>
      <p:pic>
        <p:nvPicPr>
          <p:cNvPr id="25" name="Picture 24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642" y="2626675"/>
            <a:ext cx="1293885" cy="28269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9844" y="2973456"/>
            <a:ext cx="4801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Reflection: c is the speed of the “</a:t>
            </a:r>
            <a:r>
              <a:rPr lang="en-US" sz="2000" dirty="0" err="1" smtClean="0"/>
              <a:t>wavefront</a:t>
            </a:r>
            <a:r>
              <a:rPr lang="en-US" sz="2000" dirty="0" smtClean="0"/>
              <a:t>”</a:t>
            </a:r>
            <a:endParaRPr lang="en-US" sz="2000" dirty="0"/>
          </a:p>
        </p:txBody>
      </p:sp>
      <p:sp>
        <p:nvSpPr>
          <p:cNvPr id="28" name="TextBox 27"/>
          <p:cNvSpPr txBox="1"/>
          <p:nvPr/>
        </p:nvSpPr>
        <p:spPr>
          <a:xfrm>
            <a:off x="2829543" y="3815630"/>
            <a:ext cx="52146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Field has a boundary.  This boundary travels with v = c in vacuum.</a:t>
            </a:r>
            <a:endParaRPr lang="en-US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292195" y="4878082"/>
            <a:ext cx="67260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The wave shape is initiated by the t-dependence of the source.</a:t>
            </a:r>
            <a:endParaRPr lang="en-US" sz="2000" dirty="0"/>
          </a:p>
        </p:txBody>
      </p:sp>
      <p:sp>
        <p:nvSpPr>
          <p:cNvPr id="30" name="TextBox 29"/>
          <p:cNvSpPr txBox="1"/>
          <p:nvPr/>
        </p:nvSpPr>
        <p:spPr>
          <a:xfrm>
            <a:off x="73830" y="33386"/>
            <a:ext cx="10436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Recap:</a:t>
            </a:r>
            <a:endParaRPr lang="en-US" sz="2400" b="1" dirty="0"/>
          </a:p>
        </p:txBody>
      </p:sp>
      <p:pic>
        <p:nvPicPr>
          <p:cNvPr id="31" name="Picture 30" descr="sinusodal-3D-EMwaves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9906" y="5390444"/>
            <a:ext cx="2813925" cy="1301176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58237" y="5278192"/>
            <a:ext cx="25216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For sinusoidal current:</a:t>
            </a:r>
            <a:endParaRPr lang="en-US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273003" y="5924145"/>
            <a:ext cx="2506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 smtClean="0"/>
              <a:t>The squares are rounded off</a:t>
            </a:r>
            <a:endParaRPr lang="en-US" sz="2000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8"/>
          <a:srcRect l="3529" t="7329" r="40635" b="3779"/>
          <a:stretch/>
        </p:blipFill>
        <p:spPr>
          <a:xfrm>
            <a:off x="375021" y="3404711"/>
            <a:ext cx="2094319" cy="159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0657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2725</TotalTime>
  <Words>768</Words>
  <Application>Microsoft Macintosh PowerPoint</Application>
  <PresentationFormat>On-screen Show (4:3)</PresentationFormat>
  <Paragraphs>86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32</cp:revision>
  <dcterms:created xsi:type="dcterms:W3CDTF">2013-05-27T18:00:51Z</dcterms:created>
  <dcterms:modified xsi:type="dcterms:W3CDTF">2014-02-19T06:31:32Z</dcterms:modified>
</cp:coreProperties>
</file>