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60" r:id="rId3"/>
    <p:sldId id="261" r:id="rId4"/>
    <p:sldId id="26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414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761B1-67B6-E245-8C71-4FE857B4A47A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B7742-DE90-3143-900A-9AB96FB057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3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9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2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50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20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95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30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13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6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69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93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352CCA-A4BD-6E47-BAA8-97F87F9CF285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780F9-D3AC-514D-A0EC-BBA968EB3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22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emf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799" y="572362"/>
            <a:ext cx="6004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EM Pulse due to a acceleration of point charge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04802" y="1203582"/>
            <a:ext cx="4353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Fields generated by point charge:</a:t>
            </a:r>
            <a:endParaRPr lang="en-US" sz="2400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5" y="1806888"/>
            <a:ext cx="2679700" cy="9525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3" y="2911789"/>
            <a:ext cx="4038600" cy="9652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3" y="3961654"/>
            <a:ext cx="8572500" cy="9779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983" y="4973420"/>
            <a:ext cx="2730500" cy="9525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783" y="6129117"/>
            <a:ext cx="3314700" cy="53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44483" y="6262407"/>
            <a:ext cx="22695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Is direction of travel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30" y="33386"/>
            <a:ext cx="151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Lecture 36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713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6265" y="152400"/>
            <a:ext cx="85174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Consider a stationary charge is accelerated (knocked) in a short time. The stationary field pattern is isotropic. A short knock leads to a field pattern with a kink. This kink is traveling radially outward with speed of light.</a:t>
            </a:r>
            <a:endParaRPr lang="en-US" sz="2000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22" y="1910645"/>
            <a:ext cx="3577167" cy="39666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767" y="1751214"/>
            <a:ext cx="3744601" cy="412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08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222" y="28222"/>
            <a:ext cx="8777111" cy="6878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 smtClean="0"/>
              <a:t>In section 24.11 in the textbook the derivation of field due to acceleration of point charged particle is discussed. We will cover selected features in this derivation.</a:t>
            </a:r>
          </a:p>
          <a:p>
            <a:endParaRPr lang="en-US" sz="2100" dirty="0"/>
          </a:p>
          <a:p>
            <a:endParaRPr lang="en-US" sz="2100" dirty="0" smtClean="0"/>
          </a:p>
          <a:p>
            <a:endParaRPr lang="en-US" sz="2100" dirty="0"/>
          </a:p>
          <a:p>
            <a:endParaRPr lang="en-US" sz="2100" dirty="0" smtClean="0"/>
          </a:p>
          <a:p>
            <a:endParaRPr lang="en-US" sz="2100" dirty="0" smtClean="0"/>
          </a:p>
          <a:p>
            <a:endParaRPr lang="en-US" sz="2100" dirty="0"/>
          </a:p>
          <a:p>
            <a:endParaRPr lang="en-US" sz="2100" dirty="0" smtClean="0"/>
          </a:p>
          <a:p>
            <a:endParaRPr lang="en-US" sz="2100" dirty="0"/>
          </a:p>
          <a:p>
            <a:pPr marL="457200" indent="-457200">
              <a:buAutoNum type="arabicPeriod"/>
            </a:pPr>
            <a:r>
              <a:rPr lang="en-US" sz="2100" dirty="0" smtClean="0"/>
              <a:t>The figure above illustrates the setup</a:t>
            </a:r>
          </a:p>
          <a:p>
            <a:pPr marL="914400" lvl="1" indent="-457200">
              <a:buFont typeface="Arial"/>
              <a:buChar char="•"/>
            </a:pPr>
            <a:r>
              <a:rPr lang="en-US" sz="2100" dirty="0" smtClean="0"/>
              <a:t>A positively charged particle was at rest at location A. At t = 0, it experiences a brief acceleration “a” to the right to arrive at a low speed, v = a t</a:t>
            </a:r>
            <a:r>
              <a:rPr lang="en-US" sz="2100" baseline="-25000" dirty="0" smtClean="0"/>
              <a:t>acc</a:t>
            </a:r>
            <a:r>
              <a:rPr lang="en-US" sz="2100" dirty="0" smtClean="0"/>
              <a:t> after a short time interval acceleration.</a:t>
            </a:r>
          </a:p>
          <a:p>
            <a:pPr marL="914400" lvl="1" indent="-457200">
              <a:buFont typeface="Arial"/>
              <a:buChar char="•"/>
            </a:pPr>
            <a:r>
              <a:rPr lang="en-US" sz="2100" dirty="0" smtClean="0"/>
              <a:t>At large time t = T, the light signal from A reaches A’ at distance r and angle </a:t>
            </a:r>
            <a:r>
              <a:rPr lang="en-US" sz="2100" dirty="0" err="1" smtClean="0"/>
              <a:t>θ</a:t>
            </a:r>
            <a:r>
              <a:rPr lang="en-US" sz="2100" dirty="0" smtClean="0"/>
              <a:t>.</a:t>
            </a:r>
            <a:r>
              <a:rPr lang="en-US" sz="2100" dirty="0"/>
              <a:t> </a:t>
            </a:r>
            <a:r>
              <a:rPr lang="en-US" sz="2100" dirty="0" smtClean="0"/>
              <a:t>     AA’ = r = </a:t>
            </a:r>
            <a:r>
              <a:rPr lang="en-US" sz="2100" dirty="0" err="1" smtClean="0"/>
              <a:t>cT</a:t>
            </a:r>
            <a:endParaRPr lang="en-US" sz="2100" dirty="0" smtClean="0"/>
          </a:p>
          <a:p>
            <a:pPr marL="914400" lvl="1" indent="-457200">
              <a:buFont typeface="Arial"/>
              <a:buChar char="•"/>
            </a:pPr>
            <a:r>
              <a:rPr lang="en-US" sz="2100" dirty="0" smtClean="0"/>
              <a:t>Along x-axis, A coasts to B along x-axis at AB  = </a:t>
            </a:r>
            <a:r>
              <a:rPr lang="en-US" sz="2100" dirty="0" err="1" smtClean="0"/>
              <a:t>vT.</a:t>
            </a:r>
            <a:endParaRPr lang="en-US" sz="2100" dirty="0" smtClean="0"/>
          </a:p>
          <a:p>
            <a:pPr marL="914400" lvl="1" indent="-457200">
              <a:buFont typeface="Arial"/>
              <a:buChar char="•"/>
            </a:pPr>
            <a:r>
              <a:rPr lang="en-US" sz="2100" dirty="0" smtClean="0"/>
              <a:t>The light signal from B reaches B’ at angle θ, and at r.</a:t>
            </a:r>
          </a:p>
          <a:p>
            <a:r>
              <a:rPr lang="en-US" sz="2100" dirty="0" smtClean="0"/>
              <a:t>The acceleration zone is bordered by the pair of two circular arcs through the points A’ and B’. The thickness of this radiation zone is </a:t>
            </a:r>
            <a:r>
              <a:rPr lang="en-US" sz="2100" dirty="0" err="1" smtClean="0"/>
              <a:t>ct</a:t>
            </a:r>
            <a:r>
              <a:rPr lang="en-US" sz="2100" baseline="-25000" dirty="0" err="1" smtClean="0"/>
              <a:t>acc</a:t>
            </a:r>
            <a:r>
              <a:rPr lang="en-US" sz="2100" dirty="0" smtClean="0"/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954161" y="827522"/>
            <a:ext cx="5593258" cy="2900204"/>
            <a:chOff x="195326" y="1682753"/>
            <a:chExt cx="9137878" cy="4738152"/>
          </a:xfrm>
        </p:grpSpPr>
        <p:pic>
          <p:nvPicPr>
            <p:cNvPr id="5" name="Picture 4" descr="knockedcharge.pdf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26" y="1682753"/>
              <a:ext cx="8948674" cy="456565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321778" y="3005667"/>
              <a:ext cx="239889" cy="33866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97511" y="2836334"/>
              <a:ext cx="239889" cy="33866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455833" y="4117623"/>
              <a:ext cx="239889" cy="33866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975122" y="4032957"/>
              <a:ext cx="239889" cy="338666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23945" y="2727708"/>
              <a:ext cx="4183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A’</a:t>
              </a:r>
              <a:endParaRPr lang="en-US" sz="22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57405" y="3954847"/>
              <a:ext cx="40852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B’</a:t>
              </a:r>
              <a:endParaRPr lang="en-US" sz="22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99915" y="3767625"/>
              <a:ext cx="35824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D</a:t>
              </a:r>
              <a:endParaRPr lang="en-US" sz="22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053963" y="4011776"/>
              <a:ext cx="335098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/>
                <a:t>C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489026" y="4721485"/>
              <a:ext cx="3346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θ</a:t>
              </a:r>
              <a:endParaRPr lang="en-US" sz="22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582999" y="4721485"/>
              <a:ext cx="33468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θ</a:t>
              </a:r>
              <a:endParaRPr lang="en-US" sz="2200" dirty="0"/>
            </a:p>
          </p:txBody>
        </p:sp>
        <p:sp>
          <p:nvSpPr>
            <p:cNvPr id="17" name="TextBox 16"/>
            <p:cNvSpPr txBox="1"/>
            <p:nvPr/>
          </p:nvSpPr>
          <p:spPr>
            <a:xfrm rot="20773831">
              <a:off x="2829577" y="4385132"/>
              <a:ext cx="922911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vTsin</a:t>
              </a:r>
              <a:r>
                <a:rPr lang="en-US" sz="2200" dirty="0"/>
                <a:t>θ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177960" y="5817516"/>
              <a:ext cx="2155244" cy="6033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Fig(lec) 36.1</a:t>
              </a:r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96937" y="2674818"/>
            <a:ext cx="195563" cy="1699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H="1" flipV="1">
            <a:off x="3324226" y="2616201"/>
            <a:ext cx="98424" cy="2984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96937" y="2856254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460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778" y="352778"/>
            <a:ext cx="867833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2. From Gauss Law argument, the text shows that in the acceleration zone region there is a similar triangular relationship.</a:t>
            </a:r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r>
              <a:rPr lang="en-US" sz="2200" dirty="0" smtClean="0"/>
              <a:t>Thus</a:t>
            </a:r>
            <a:endParaRPr lang="en-US" sz="2200" dirty="0"/>
          </a:p>
          <a:p>
            <a:pPr>
              <a:lnSpc>
                <a:spcPct val="150000"/>
              </a:lnSpc>
            </a:pPr>
            <a:r>
              <a:rPr lang="en-US" sz="2200" dirty="0" smtClean="0"/>
              <a:t> Here tanα can be obtained from geometry and coulomb field is </a:t>
            </a:r>
            <a:endParaRPr lang="en-US" sz="2200" dirty="0"/>
          </a:p>
          <a:p>
            <a:pPr>
              <a:lnSpc>
                <a:spcPct val="150000"/>
              </a:lnSpc>
            </a:pPr>
            <a:r>
              <a:rPr lang="en-US" sz="2200" dirty="0" smtClean="0"/>
              <a:t>known, i.e.				   . So </a:t>
            </a:r>
            <a:r>
              <a:rPr lang="en-US" sz="2200" dirty="0" err="1" smtClean="0"/>
              <a:t>E</a:t>
            </a:r>
            <a:r>
              <a:rPr lang="en-US" sz="2200" baseline="-25000" dirty="0" err="1" smtClean="0"/>
              <a:t>rad</a:t>
            </a:r>
            <a:r>
              <a:rPr lang="en-US" sz="2200" dirty="0" smtClean="0"/>
              <a:t> can be determined.</a:t>
            </a:r>
          </a:p>
          <a:p>
            <a:endParaRPr lang="en-US" sz="2200" dirty="0" smtClean="0"/>
          </a:p>
          <a:p>
            <a:r>
              <a:rPr lang="en-US" sz="2200" dirty="0" smtClean="0"/>
              <a:t>3. Evaluate the geometric factor.</a:t>
            </a:r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3011" y="1157110"/>
            <a:ext cx="3124200" cy="762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10" y="2137833"/>
            <a:ext cx="2565400" cy="292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599" y="2932288"/>
            <a:ext cx="1436511" cy="6371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461" y="3432478"/>
            <a:ext cx="3643558" cy="1647521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54" y="5142536"/>
            <a:ext cx="6942667" cy="5685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3910" y="5865987"/>
            <a:ext cx="5278966" cy="7626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78889" y="4007556"/>
            <a:ext cx="1011130" cy="87488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111" y="5668735"/>
            <a:ext cx="2617908" cy="11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70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1544</TotalTime>
  <Words>292</Words>
  <Application>Microsoft Macintosh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40</cp:revision>
  <dcterms:created xsi:type="dcterms:W3CDTF">2013-06-01T16:42:34Z</dcterms:created>
  <dcterms:modified xsi:type="dcterms:W3CDTF">2014-02-19T06:32:26Z</dcterms:modified>
  <cp:category/>
</cp:coreProperties>
</file>