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7" r:id="rId2"/>
    <p:sldId id="265" r:id="rId3"/>
    <p:sldId id="263" r:id="rId4"/>
    <p:sldId id="266" r:id="rId5"/>
    <p:sldId id="259" r:id="rId6"/>
    <p:sldId id="264" r:id="rId7"/>
    <p:sldId id="267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-144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3D8556-5C6D-CC44-B65B-78FAE79DE561}" type="datetimeFigureOut">
              <a:rPr lang="en-US" smtClean="0"/>
              <a:t>2/19/14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671EB9-2B60-434C-AF18-407A14A389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99247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0FB6F1-0314-2A47-B3CB-1294D977293A}" type="datetimeFigureOut">
              <a:rPr lang="en-US" smtClean="0"/>
              <a:t>2/19/14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800A61-1A5E-614E-B436-8A1690538D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22259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A9414-E85E-8243-A33B-D77A7296C169}" type="datetime1">
              <a:rPr lang="en-US" smtClean="0"/>
              <a:t>2/19/14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763B1-31AB-6042-BB00-EC9FC29F4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658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B4C8B-D962-994C-A7BF-6DFE402BFCDC}" type="datetime1">
              <a:rPr lang="en-US" smtClean="0"/>
              <a:t>2/19/14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763B1-31AB-6042-BB00-EC9FC29F4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955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5B5E8-0CF3-3941-A426-9FDED76F0D2D}" type="datetime1">
              <a:rPr lang="en-US" smtClean="0"/>
              <a:t>2/19/14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763B1-31AB-6042-BB00-EC9FC29F4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317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C913-6D3D-EE42-9887-6A1D3E9B9CC0}" type="datetime1">
              <a:rPr lang="en-US" smtClean="0"/>
              <a:t>2/19/14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763B1-31AB-6042-BB00-EC9FC29F4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27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245BB-EFA4-4D4A-A215-B320789A60F3}" type="datetime1">
              <a:rPr lang="en-US" smtClean="0"/>
              <a:t>2/19/14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763B1-31AB-6042-BB00-EC9FC29F4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374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46B55-BD15-3243-BFA5-DE628FE10706}" type="datetime1">
              <a:rPr lang="en-US" smtClean="0"/>
              <a:t>2/19/14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763B1-31AB-6042-BB00-EC9FC29F4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886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5CF40-F794-A94F-90B7-34007D410DC1}" type="datetime1">
              <a:rPr lang="en-US" smtClean="0"/>
              <a:t>2/19/14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763B1-31AB-6042-BB00-EC9FC29F4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616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ED783-3128-FF4A-9CDA-0ECFC2F8AA78}" type="datetime1">
              <a:rPr lang="en-US" smtClean="0"/>
              <a:t>2/19/14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763B1-31AB-6042-BB00-EC9FC29F4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36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638F7-DAAF-E641-8ECB-00E565012473}" type="datetime1">
              <a:rPr lang="en-US" smtClean="0"/>
              <a:t>2/19/14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763B1-31AB-6042-BB00-EC9FC29F4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10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87BCE-48D5-4646-8E3C-452E15C38BFF}" type="datetime1">
              <a:rPr lang="en-US" smtClean="0"/>
              <a:t>2/19/14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763B1-31AB-6042-BB00-EC9FC29F4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298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5522D-0698-DC4A-82FC-264C5C0DCEE6}" type="datetime1">
              <a:rPr lang="en-US" smtClean="0"/>
              <a:t>2/19/14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763B1-31AB-6042-BB00-EC9FC29F4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154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9C2FA3-1E6C-6E44-8D53-05BA56103D13}" type="datetime1">
              <a:rPr lang="en-US" smtClean="0"/>
              <a:t>2/19/14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9763B1-31AB-6042-BB00-EC9FC29F4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642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4" Type="http://schemas.openxmlformats.org/officeDocument/2006/relationships/image" Target="../media/image7.emf"/><Relationship Id="rId5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4" Type="http://schemas.openxmlformats.org/officeDocument/2006/relationships/image" Target="../media/image12.emf"/><Relationship Id="rId5" Type="http://schemas.openxmlformats.org/officeDocument/2006/relationships/image" Target="../media/image13.emf"/><Relationship Id="rId6" Type="http://schemas.openxmlformats.org/officeDocument/2006/relationships/image" Target="../media/image14.emf"/><Relationship Id="rId7" Type="http://schemas.openxmlformats.org/officeDocument/2006/relationships/image" Target="../media/image15.emf"/><Relationship Id="rId8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4" Type="http://schemas.openxmlformats.org/officeDocument/2006/relationships/image" Target="../media/image19.emf"/><Relationship Id="rId5" Type="http://schemas.openxmlformats.org/officeDocument/2006/relationships/image" Target="../media/image10.emf"/><Relationship Id="rId6" Type="http://schemas.openxmlformats.org/officeDocument/2006/relationships/image" Target="../media/image20.emf"/><Relationship Id="rId7" Type="http://schemas.openxmlformats.org/officeDocument/2006/relationships/image" Target="../media/image21.png"/><Relationship Id="rId8" Type="http://schemas.openxmlformats.org/officeDocument/2006/relationships/image" Target="../media/image22.emf"/><Relationship Id="rId9" Type="http://schemas.openxmlformats.org/officeDocument/2006/relationships/image" Target="../media/image2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0867" y="438404"/>
            <a:ext cx="77943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Application of E-radiation formula due to acceleration of a point charge:</a:t>
            </a:r>
            <a:endParaRPr lang="en-US" sz="2000" dirty="0"/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228" y="2161488"/>
            <a:ext cx="2593218" cy="85679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8529" y="3158293"/>
            <a:ext cx="56834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 1D-</a:t>
            </a:r>
            <a:r>
              <a:rPr lang="en-US" sz="2000" dirty="0" smtClean="0"/>
              <a:t>plane</a:t>
            </a:r>
            <a:r>
              <a:rPr lang="en-US" dirty="0" smtClean="0"/>
              <a:t> wave case – simple case:         (Assume q &gt; 0)</a:t>
            </a:r>
            <a:endParaRPr lang="en-US" dirty="0"/>
          </a:p>
        </p:txBody>
      </p:sp>
      <p:pic>
        <p:nvPicPr>
          <p:cNvPr id="8" name="Picture 7" descr="1Dplane-radiation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151" y="3558403"/>
            <a:ext cx="4625763" cy="1655373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241" y="4025874"/>
            <a:ext cx="1816100" cy="5461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46431" y="4616278"/>
            <a:ext cx="2914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(Source is a current sheet)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360356" y="5672370"/>
            <a:ext cx="7794227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 smtClean="0"/>
              <a:t>For point charge case, notice only a-</a:t>
            </a:r>
            <a:r>
              <a:rPr lang="en-US" sz="2100" dirty="0" err="1" smtClean="0"/>
              <a:t>perp</a:t>
            </a:r>
            <a:r>
              <a:rPr lang="en-US" sz="2100" dirty="0" smtClean="0"/>
              <a:t> contributes.</a:t>
            </a:r>
          </a:p>
          <a:p>
            <a:r>
              <a:rPr lang="en-US" sz="2100" dirty="0" smtClean="0"/>
              <a:t>As is convenient, do the vector decompositions as indicated.</a:t>
            </a:r>
          </a:p>
          <a:p>
            <a:r>
              <a:rPr lang="en-US" sz="2100" dirty="0" smtClean="0"/>
              <a:t>At P the direction of E-rad detected is indicated by the dashed vector. </a:t>
            </a:r>
            <a:endParaRPr lang="en-US" sz="21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634067" y="6756460"/>
            <a:ext cx="2133600" cy="365125"/>
          </a:xfrm>
        </p:spPr>
        <p:txBody>
          <a:bodyPr/>
          <a:lstStyle/>
          <a:p>
            <a:fld id="{A59763B1-31AB-6042-BB00-EC9FC29F49B4}" type="slidenum">
              <a:rPr lang="en-US" smtClean="0"/>
              <a:t>1</a:t>
            </a:fld>
            <a:endParaRPr lang="en-US"/>
          </a:p>
        </p:txBody>
      </p:sp>
      <p:pic>
        <p:nvPicPr>
          <p:cNvPr id="3" name="Picture 2" descr="Eradiation-diagram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284" y="832747"/>
            <a:ext cx="7084300" cy="23255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162728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>
                <a:solidFill>
                  <a:srgbClr val="FF0000"/>
                </a:solidFill>
              </a:rPr>
              <a:t>Lecture 37</a:t>
            </a:r>
            <a:endParaRPr lang="en-US" sz="2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2467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t="-58587" b="58587"/>
          <a:stretch/>
        </p:blipFill>
        <p:spPr>
          <a:xfrm>
            <a:off x="0" y="14907"/>
            <a:ext cx="9144000" cy="34259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1494" y="738539"/>
            <a:ext cx="587655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EM waves in a vacuum are specified by one thing:</a:t>
            </a:r>
            <a:endParaRPr lang="en-US" sz="2200" dirty="0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582" y="1325619"/>
            <a:ext cx="1155700" cy="431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1494" y="1849501"/>
            <a:ext cx="245602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EM wave spectrum:</a:t>
            </a:r>
            <a:endParaRPr lang="en-US" sz="22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15275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EM Waves</a:t>
            </a: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21494" y="3455627"/>
            <a:ext cx="228437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Radio Station KLBJ</a:t>
            </a:r>
            <a:endParaRPr lang="en-US" sz="2200" dirty="0"/>
          </a:p>
        </p:txBody>
      </p:sp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582" y="3738834"/>
            <a:ext cx="3265461" cy="618016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326" y="3738834"/>
            <a:ext cx="3007595" cy="641325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>
          <a:xfrm>
            <a:off x="4090251" y="4046497"/>
            <a:ext cx="93027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527581" y="4584331"/>
            <a:ext cx="275412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smtClean="0"/>
              <a:t>Example </a:t>
            </a:r>
            <a:r>
              <a:rPr lang="en-US" sz="2200" dirty="0" smtClean="0"/>
              <a:t>of EM waves:</a:t>
            </a:r>
            <a:endParaRPr lang="en-US" sz="2200" dirty="0"/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7240998"/>
              </p:ext>
            </p:extLst>
          </p:nvPr>
        </p:nvGraphicFramePr>
        <p:xfrm>
          <a:off x="1555253" y="5023906"/>
          <a:ext cx="6096000" cy="1584960"/>
        </p:xfrm>
        <a:graphic>
          <a:graphicData uri="http://schemas.openxmlformats.org/drawingml/2006/table">
            <a:tbl>
              <a:tblPr bandRow="1">
                <a:tableStyleId>{073A0DAA-6AF3-43AB-8588-CEC1D06C72B9}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Radio AM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stadium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10</a:t>
                      </a:r>
                      <a:r>
                        <a:rPr lang="en-US" sz="2000" baseline="30000" dirty="0" smtClean="0"/>
                        <a:t>3</a:t>
                      </a:r>
                      <a:r>
                        <a:rPr lang="en-US" sz="2000" baseline="0" dirty="0" smtClean="0"/>
                        <a:t> m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Microwaves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Bean size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10</a:t>
                      </a:r>
                      <a:r>
                        <a:rPr lang="en-US" sz="2000" baseline="30000" dirty="0" smtClean="0"/>
                        <a:t>2</a:t>
                      </a:r>
                      <a:r>
                        <a:rPr lang="en-US" sz="2000" dirty="0" smtClean="0"/>
                        <a:t> m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Visible Light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Micr</a:t>
                      </a:r>
                      <a:r>
                        <a:rPr lang="en-US" sz="2000" baseline="0" dirty="0" smtClean="0"/>
                        <a:t>ometer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600 nm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X-Ray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Atomi</a:t>
                      </a:r>
                      <a:r>
                        <a:rPr lang="en-US" sz="2000" dirty="0" smtClean="0"/>
                        <a:t> size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10</a:t>
                      </a:r>
                      <a:r>
                        <a:rPr lang="en-US" sz="2000" baseline="30000" dirty="0" smtClean="0"/>
                        <a:t>-10 </a:t>
                      </a:r>
                      <a:r>
                        <a:rPr lang="en-US" sz="2000" dirty="0" smtClean="0"/>
                        <a:t>m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763B1-31AB-6042-BB00-EC9FC29F49B4}" type="slidenum">
              <a:rPr lang="en-US" smtClean="0"/>
              <a:t>2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69725" y="2718336"/>
            <a:ext cx="1188440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00" dirty="0" smtClean="0"/>
              <a:t>increasing</a:t>
            </a:r>
          </a:p>
          <a:p>
            <a:r>
              <a:rPr lang="en-US" sz="1900" dirty="0" smtClean="0"/>
              <a:t>frequency</a:t>
            </a:r>
            <a:endParaRPr lang="en-US" sz="1900" dirty="0"/>
          </a:p>
        </p:txBody>
      </p:sp>
      <p:sp>
        <p:nvSpPr>
          <p:cNvPr id="12" name="TextBox 11"/>
          <p:cNvSpPr txBox="1"/>
          <p:nvPr/>
        </p:nvSpPr>
        <p:spPr>
          <a:xfrm>
            <a:off x="7677452" y="2746369"/>
            <a:ext cx="1336323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00" dirty="0"/>
              <a:t>i</a:t>
            </a:r>
            <a:r>
              <a:rPr lang="en-US" sz="1900" dirty="0" smtClean="0"/>
              <a:t>ncreasing</a:t>
            </a:r>
          </a:p>
          <a:p>
            <a:r>
              <a:rPr lang="en-US" sz="1900" dirty="0" smtClean="0"/>
              <a:t>wavelength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8785000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763B1-31AB-6042-BB00-EC9FC29F49B4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 descr="Ch2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867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300" y="147582"/>
            <a:ext cx="4597400" cy="482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4557" y="1026808"/>
            <a:ext cx="17310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Sinusoidal in x:</a:t>
            </a:r>
            <a:endParaRPr lang="en-US" sz="2000" dirty="0"/>
          </a:p>
        </p:txBody>
      </p:sp>
      <p:pic>
        <p:nvPicPr>
          <p:cNvPr id="8" name="Picture 7" descr="sinewave-period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731" y="733558"/>
            <a:ext cx="4886539" cy="1478976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1183146" y="2301142"/>
            <a:ext cx="6777709" cy="810179"/>
            <a:chOff x="1373261" y="2301142"/>
            <a:chExt cx="6777709" cy="810179"/>
          </a:xfrm>
        </p:grpSpPr>
        <p:pic>
          <p:nvPicPr>
            <p:cNvPr id="9" name="Picture 8" descr="latex-image-1.pd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3261" y="2301142"/>
              <a:ext cx="2879420" cy="81017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4964518" y="2301142"/>
              <a:ext cx="318645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000" dirty="0" smtClean="0"/>
                <a:t>λ</a:t>
              </a:r>
              <a:r>
                <a:rPr lang="en-US" sz="2000" dirty="0" smtClean="0"/>
                <a:t> is a conversion factor from x-scale to angle-scale</a:t>
              </a: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2464818" y="3316769"/>
            <a:ext cx="100639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Period:</a:t>
            </a:r>
            <a:endParaRPr lang="en-US" sz="2200" dirty="0"/>
          </a:p>
        </p:txBody>
      </p:sp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795" y="3160398"/>
            <a:ext cx="3809693" cy="72659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44557" y="3933987"/>
            <a:ext cx="55609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Fix phase: Defines the speed the fixed shape travels</a:t>
            </a:r>
            <a:endParaRPr lang="en-US" sz="2000" dirty="0"/>
          </a:p>
        </p:txBody>
      </p:sp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90" y="4390349"/>
            <a:ext cx="5950799" cy="884704"/>
          </a:xfrm>
          <a:prstGeom prst="rect">
            <a:avLst/>
          </a:prstGeom>
        </p:spPr>
      </p:pic>
      <p:pic>
        <p:nvPicPr>
          <p:cNvPr id="16" name="Picture 15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478" y="5061575"/>
            <a:ext cx="3031972" cy="308812"/>
          </a:xfrm>
          <a:prstGeom prst="rect">
            <a:avLst/>
          </a:prstGeom>
        </p:spPr>
      </p:pic>
      <p:pic>
        <p:nvPicPr>
          <p:cNvPr id="18" name="Picture 17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906" y="5591133"/>
            <a:ext cx="7442189" cy="931612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763B1-31AB-6042-BB00-EC9FC29F49B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2410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8843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Radiation Field Due to Sinusoidal Oscillation of a Point </a:t>
            </a:r>
            <a:r>
              <a:rPr lang="en-US" sz="2400" dirty="0"/>
              <a:t>C</a:t>
            </a:r>
            <a:r>
              <a:rPr lang="en-US" sz="2400" dirty="0" smtClean="0"/>
              <a:t>harge</a:t>
            </a:r>
            <a:endParaRPr lang="en-US" sz="2400" dirty="0"/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622" y="579519"/>
            <a:ext cx="2407758" cy="327865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55" y="1030113"/>
            <a:ext cx="2894185" cy="75896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84112" y="4577539"/>
            <a:ext cx="430487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Along x (or more generally, along r):</a:t>
            </a:r>
            <a:endParaRPr lang="en-US" sz="2200" dirty="0"/>
          </a:p>
        </p:txBody>
      </p:sp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55" y="5064277"/>
            <a:ext cx="5367425" cy="44243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334721" y="4977661"/>
            <a:ext cx="2451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Φ</a:t>
            </a:r>
            <a:r>
              <a:rPr lang="en-US" dirty="0" smtClean="0"/>
              <a:t> is the initial phase angle of the oscillation</a:t>
            </a:r>
            <a:endParaRPr lang="en-US" dirty="0"/>
          </a:p>
        </p:txBody>
      </p:sp>
      <p:pic>
        <p:nvPicPr>
          <p:cNvPr id="17" name="Picture 16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284" y="6187793"/>
            <a:ext cx="4597400" cy="482600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2072695" y="5661365"/>
            <a:ext cx="1788583" cy="430887"/>
            <a:chOff x="284112" y="5623992"/>
            <a:chExt cx="1788583" cy="430887"/>
          </a:xfrm>
        </p:grpSpPr>
        <p:sp>
          <p:nvSpPr>
            <p:cNvPr id="16" name="TextBox 15"/>
            <p:cNvSpPr txBox="1"/>
            <p:nvPr/>
          </p:nvSpPr>
          <p:spPr>
            <a:xfrm>
              <a:off x="284112" y="5623992"/>
              <a:ext cx="178858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dirty="0" smtClean="0"/>
                <a:t>Fix                  :</a:t>
              </a:r>
              <a:endParaRPr lang="en-US" sz="2200" dirty="0"/>
            </a:p>
          </p:txBody>
        </p:sp>
        <p:pic>
          <p:nvPicPr>
            <p:cNvPr id="18" name="Picture 17" descr="latex-image-1.pdf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163" y="5693608"/>
              <a:ext cx="980671" cy="326890"/>
            </a:xfrm>
            <a:prstGeom prst="rect">
              <a:avLst/>
            </a:prstGeom>
          </p:spPr>
        </p:pic>
      </p:grpSp>
      <p:pic>
        <p:nvPicPr>
          <p:cNvPr id="2" name="Picture 1" descr="Screen Shot 2013-06-07 at 7.14.38 P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279" y="567537"/>
            <a:ext cx="5282722" cy="2685531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763B1-31AB-6042-BB00-EC9FC29F49B4}" type="slidenum">
              <a:rPr lang="en-US" smtClean="0"/>
              <a:t>5</a:t>
            </a:fld>
            <a:endParaRPr lang="en-US"/>
          </a:p>
        </p:txBody>
      </p:sp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61" y="3396689"/>
            <a:ext cx="8987246" cy="83112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8680" y="1965316"/>
            <a:ext cx="3523756" cy="1196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0243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763B1-31AB-6042-BB00-EC9FC29F49B4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 descr="Ch2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161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763B1-31AB-6042-BB00-EC9FC29F49B4}" type="slidenum">
              <a:rPr lang="en-US" smtClean="0"/>
              <a:t>7</a:t>
            </a:fld>
            <a:endParaRPr lang="en-US"/>
          </a:p>
        </p:txBody>
      </p:sp>
      <p:pic>
        <p:nvPicPr>
          <p:cNvPr id="3" name="Picture 2" descr="Ch2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6152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199</Words>
  <Application>Microsoft Macintosh PowerPoint</Application>
  <PresentationFormat>On-screen Show (4:3)</PresentationFormat>
  <Paragraphs>43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Camron Matschek</dc:creator>
  <cp:keywords/>
  <dc:description/>
  <cp:lastModifiedBy>Camron Matschek</cp:lastModifiedBy>
  <cp:revision>27</cp:revision>
  <dcterms:created xsi:type="dcterms:W3CDTF">2013-06-04T22:31:22Z</dcterms:created>
  <dcterms:modified xsi:type="dcterms:W3CDTF">2014-02-19T06:41:26Z</dcterms:modified>
  <cp:category/>
</cp:coreProperties>
</file>