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617" autoAdjust="0"/>
  </p:normalViewPr>
  <p:slideViewPr>
    <p:cSldViewPr snapToGrid="0" snapToObjects="1">
      <p:cViewPr varScale="1">
        <p:scale>
          <a:sx n="89" d="100"/>
          <a:sy n="89" d="100"/>
        </p:scale>
        <p:origin x="-11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2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3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9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51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96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7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2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5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2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4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1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25881-D71A-8542-BFE9-FD1B8E880FC0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6D8F3-E1D8-564B-9763-E23732491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83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7" Type="http://schemas.openxmlformats.org/officeDocument/2006/relationships/image" Target="../media/image12.emf"/><Relationship Id="rId8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7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image" Target="../media/image25.emf"/><Relationship Id="rId8" Type="http://schemas.openxmlformats.org/officeDocument/2006/relationships/image" Target="../media/image26.emf"/><Relationship Id="rId9" Type="http://schemas.openxmlformats.org/officeDocument/2006/relationships/image" Target="../media/image27.emf"/><Relationship Id="rId10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image" Target="../media/image36.emf"/><Relationship Id="rId8" Type="http://schemas.openxmlformats.org/officeDocument/2006/relationships/image" Target="../media/image37.emf"/><Relationship Id="rId9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5" Type="http://schemas.openxmlformats.org/officeDocument/2006/relationships/image" Target="../media/image42.emf"/><Relationship Id="rId6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Lecture 38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6311" y="0"/>
            <a:ext cx="30475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Radiation Energy Density</a:t>
            </a:r>
            <a:endParaRPr lang="en-US" sz="22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60" y="607997"/>
            <a:ext cx="1645355" cy="62761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199" y="607998"/>
            <a:ext cx="1586441" cy="639312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70" y="1420292"/>
            <a:ext cx="5050058" cy="808409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70" y="2421347"/>
            <a:ext cx="5724309" cy="7188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55659" y="1526210"/>
            <a:ext cx="13568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EM Wave: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026" y="2463443"/>
            <a:ext cx="20614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Equal partitions:</a:t>
            </a:r>
            <a:endParaRPr lang="en-US" sz="2200" dirty="0"/>
          </a:p>
        </p:txBody>
      </p:sp>
      <p:pic>
        <p:nvPicPr>
          <p:cNvPr id="14" name="Picture 13" descr="intensity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59" y="3689211"/>
            <a:ext cx="1689669" cy="274571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3241" y="3193796"/>
            <a:ext cx="12598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Intensity:</a:t>
            </a:r>
            <a:endParaRPr lang="en-US" sz="2200" dirty="0"/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479" y="3851662"/>
            <a:ext cx="4516448" cy="209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7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4631" y="874281"/>
            <a:ext cx="38345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Time dependence of I at x = x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:</a:t>
            </a:r>
            <a:endParaRPr lang="en-US" sz="22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89198" y="3696841"/>
            <a:ext cx="26294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Time averaged value:</a:t>
            </a:r>
            <a:endParaRPr lang="en-US" sz="22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035" y="2306796"/>
            <a:ext cx="1879600" cy="469900"/>
          </a:xfrm>
          <a:prstGeom prst="rect">
            <a:avLst/>
          </a:prstGeom>
        </p:spPr>
      </p:pic>
      <p:pic>
        <p:nvPicPr>
          <p:cNvPr id="8" name="Picture 7" descr="currentvs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82014"/>
            <a:ext cx="4013200" cy="25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728" y="1315070"/>
            <a:ext cx="368300" cy="393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3494" y="2263833"/>
            <a:ext cx="419100" cy="9398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967" y="5115412"/>
            <a:ext cx="2654300" cy="584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650" y="4319076"/>
            <a:ext cx="5207000" cy="533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120" y="4994676"/>
            <a:ext cx="32131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5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92" y="712808"/>
            <a:ext cx="4078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Intensity Vector (Poynting Vector)</a:t>
            </a:r>
            <a:endParaRPr lang="en-US" sz="22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746" y="1082531"/>
            <a:ext cx="2052405" cy="1072848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937" y="1545115"/>
            <a:ext cx="2819749" cy="8199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7311" y="1667254"/>
            <a:ext cx="14246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Show that: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-15966" y="2270461"/>
            <a:ext cx="64812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Energy-Momentum Relationship: Relativistic Kinematic</a:t>
            </a:r>
            <a:endParaRPr lang="en-US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223715" y="2949466"/>
            <a:ext cx="2886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For a particle will mass </a:t>
            </a:r>
            <a:r>
              <a:rPr lang="en-US" sz="2000" i="1" dirty="0" smtClean="0"/>
              <a:t>m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10792" y="4367111"/>
            <a:ext cx="2870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Light particle: photon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187" y="4974826"/>
            <a:ext cx="2095500" cy="2921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5446" y="5331226"/>
            <a:ext cx="4686300" cy="800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130" y="3390724"/>
            <a:ext cx="4744858" cy="9690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1448" y="2803773"/>
            <a:ext cx="3276090" cy="89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81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3312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Radiation Pressure</a:t>
            </a:r>
            <a:endParaRPr lang="en-US" sz="22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96" y="727995"/>
            <a:ext cx="3260270" cy="650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736574"/>
            <a:ext cx="52154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Geometry Dependent A: Reflective Example</a:t>
            </a:r>
            <a:endParaRPr lang="en-US" sz="22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93" y="2258771"/>
            <a:ext cx="1346754" cy="2597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4613" y="2610507"/>
            <a:ext cx="31014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Geometric consideration:</a:t>
            </a:r>
            <a:endParaRPr lang="en-US" sz="22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18" y="3113989"/>
            <a:ext cx="2641246" cy="664684"/>
          </a:xfrm>
          <a:prstGeom prst="rect">
            <a:avLst/>
          </a:prstGeom>
        </p:spPr>
      </p:pic>
      <p:pic>
        <p:nvPicPr>
          <p:cNvPr id="2" name="Picture 1" descr="lightbeam-on-book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555" y="3850246"/>
            <a:ext cx="1835795" cy="9691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4613" y="3917726"/>
            <a:ext cx="36105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Light beam shining on a book:</a:t>
            </a:r>
            <a:endParaRPr lang="en-US" sz="2200" dirty="0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80" y="3962030"/>
            <a:ext cx="1908276" cy="7978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4613" y="4984884"/>
            <a:ext cx="28534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Bulb shining on a book:</a:t>
            </a:r>
            <a:endParaRPr lang="en-US" sz="2200" dirty="0"/>
          </a:p>
        </p:txBody>
      </p:sp>
      <p:pic>
        <p:nvPicPr>
          <p:cNvPr id="13" name="Picture 12" descr="lightbulb-on-book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164" y="5080267"/>
            <a:ext cx="2051998" cy="9069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5696" y="491050"/>
            <a:ext cx="5628304" cy="94681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0341" y="5048117"/>
            <a:ext cx="2492816" cy="7042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1406" y="5987177"/>
            <a:ext cx="3794900" cy="76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99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768"/>
            <a:ext cx="1604701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Polarization</a:t>
            </a:r>
            <a:endParaRPr lang="en-US" sz="2300" dirty="0"/>
          </a:p>
        </p:txBody>
      </p:sp>
      <p:sp>
        <p:nvSpPr>
          <p:cNvPr id="5" name="TextBox 4"/>
          <p:cNvSpPr txBox="1"/>
          <p:nvPr/>
        </p:nvSpPr>
        <p:spPr>
          <a:xfrm>
            <a:off x="383922" y="434862"/>
            <a:ext cx="6532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Define: Direction of </a:t>
            </a:r>
            <a:r>
              <a:rPr lang="en-US" sz="2000" dirty="0"/>
              <a:t>p</a:t>
            </a:r>
            <a:r>
              <a:rPr lang="en-US" sz="2000" dirty="0" smtClean="0"/>
              <a:t>olarization = direction of oscillation of 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83922" y="829522"/>
            <a:ext cx="27914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Metal </a:t>
            </a:r>
            <a:r>
              <a:rPr lang="en-US" dirty="0"/>
              <a:t>p</a:t>
            </a:r>
            <a:r>
              <a:rPr lang="en-US" dirty="0" smtClean="0"/>
              <a:t>erpendicular </a:t>
            </a:r>
            <a:r>
              <a:rPr lang="en-US" sz="2000" dirty="0" smtClean="0"/>
              <a:t>strips:</a:t>
            </a:r>
            <a:endParaRPr lang="en-US" sz="2000" dirty="0"/>
          </a:p>
        </p:txBody>
      </p:sp>
      <p:pic>
        <p:nvPicPr>
          <p:cNvPr id="7" name="Picture 6" descr="parallel-strip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0" y="1200096"/>
            <a:ext cx="3218232" cy="2237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01654" y="1406851"/>
            <a:ext cx="38874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E-parallel drives electron oscillation</a:t>
            </a:r>
          </a:p>
          <a:p>
            <a:r>
              <a:rPr lang="en-US" sz="2000" dirty="0" smtClean="0"/>
              <a:t> Large induced current</a:t>
            </a:r>
          </a:p>
          <a:p>
            <a:r>
              <a:rPr lang="en-US" sz="2000" dirty="0" smtClean="0"/>
              <a:t>Energy absorbed by medium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001654" y="2611399"/>
            <a:ext cx="38876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E-perp. Negligible induced current</a:t>
            </a:r>
          </a:p>
          <a:p>
            <a:r>
              <a:rPr lang="en-US" sz="2000" dirty="0" smtClean="0"/>
              <a:t>This component can be transmitted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28220" y="3407892"/>
            <a:ext cx="3961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strip setup serves as a polarizer.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65792" y="4002193"/>
            <a:ext cx="856442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the incident light is unpolarized (i.e. polarization is uniformly distributed in the azimuthal direction) the outgoing light will be polarized in the vertical direction – direction of E-parallel</a:t>
            </a:r>
          </a:p>
          <a:p>
            <a:endParaRPr lang="en-US" dirty="0"/>
          </a:p>
          <a:p>
            <a:r>
              <a:rPr lang="en-US" dirty="0" smtClean="0"/>
              <a:t>If the incident light is polarized along E where there is angle </a:t>
            </a:r>
            <a:r>
              <a:rPr lang="en-US" dirty="0" err="1" smtClean="0"/>
              <a:t>θ</a:t>
            </a:r>
            <a:r>
              <a:rPr lang="en-US" dirty="0" smtClean="0"/>
              <a:t> between E-</a:t>
            </a:r>
            <a:r>
              <a:rPr lang="en-US" dirty="0" err="1" smtClean="0"/>
              <a:t>perp</a:t>
            </a:r>
            <a:r>
              <a:rPr lang="en-US" dirty="0" smtClean="0"/>
              <a:t> and E, then E-</a:t>
            </a:r>
            <a:r>
              <a:rPr lang="en-US" dirty="0" err="1" smtClean="0"/>
              <a:t>perp</a:t>
            </a:r>
            <a:r>
              <a:rPr lang="en-US" dirty="0" smtClean="0"/>
              <a:t> = E </a:t>
            </a:r>
            <a:r>
              <a:rPr lang="en-US" dirty="0" err="1" smtClean="0"/>
              <a:t>cosθ</a:t>
            </a:r>
            <a:r>
              <a:rPr lang="en-US" dirty="0" smtClean="0"/>
              <a:t>,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792" y="6003225"/>
            <a:ext cx="1981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Outgoing Intensity:</a:t>
            </a:r>
            <a:endParaRPr lang="en-US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40" y="6008103"/>
            <a:ext cx="2396970" cy="3717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09122" y="6008103"/>
            <a:ext cx="2066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This is </a:t>
            </a:r>
            <a:r>
              <a:rPr lang="en-US" sz="2000" dirty="0" err="1" smtClean="0"/>
              <a:t>Malus</a:t>
            </a:r>
            <a:r>
              <a:rPr lang="en-US" sz="2000" dirty="0" smtClean="0"/>
              <a:t>’ law.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0455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62123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Metal Strip Analyzer</a:t>
            </a:r>
            <a:endParaRPr lang="en-US" sz="2300" dirty="0"/>
          </a:p>
        </p:txBody>
      </p:sp>
      <p:sp>
        <p:nvSpPr>
          <p:cNvPr id="3" name="TextBox 2"/>
          <p:cNvSpPr txBox="1"/>
          <p:nvPr/>
        </p:nvSpPr>
        <p:spPr>
          <a:xfrm>
            <a:off x="502054" y="430887"/>
            <a:ext cx="7914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100" dirty="0" smtClean="0"/>
              <a:t>Rotating the strip can check polarization of the incident light.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smtClean="0"/>
              <a:t>Unpolarized incident light, if no variation in intensity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smtClean="0"/>
              <a:t>Unpolarized light may be represented by two equal weight mutually perpendicular polarized lights </a:t>
            </a:r>
          </a:p>
          <a:p>
            <a:pPr marL="285750" indent="-285750">
              <a:buFont typeface="Arial"/>
              <a:buChar char="•"/>
            </a:pPr>
            <a:r>
              <a:rPr lang="en-US" sz="2100" dirty="0" smtClean="0"/>
              <a:t>Two mutually perpendicular analogues can fully block out an polarized light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472897"/>
            <a:ext cx="603143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Radiation from a charged particle initially at rest:</a:t>
            </a:r>
            <a:endParaRPr lang="en-US" sz="2300" dirty="0"/>
          </a:p>
        </p:txBody>
      </p:sp>
      <p:pic>
        <p:nvPicPr>
          <p:cNvPr id="5" name="Picture 4" descr="lightonpartic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9172"/>
            <a:ext cx="1854303" cy="186561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424" y="2946810"/>
            <a:ext cx="2324100" cy="54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17" y="5450765"/>
            <a:ext cx="1565223" cy="3597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09377" y="4203070"/>
            <a:ext cx="56528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/>
              <a:t>Direction of magnetic force on q initially at rest:</a:t>
            </a:r>
            <a:endParaRPr lang="en-US" sz="2200" u="sng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3778"/>
              </p:ext>
            </p:extLst>
          </p:nvPr>
        </p:nvGraphicFramePr>
        <p:xfrm>
          <a:off x="2193211" y="4707671"/>
          <a:ext cx="2192567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94449"/>
                <a:gridCol w="871208"/>
                <a:gridCol w="82691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 &gt;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 &lt;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Left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Left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Right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Right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621774" y="4630688"/>
            <a:ext cx="7974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smtClean="0"/>
              <a:t>HINT:</a:t>
            </a:r>
            <a:endParaRPr lang="en-US" sz="21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792" y="4852411"/>
            <a:ext cx="1649337" cy="3875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8338" y="2919172"/>
            <a:ext cx="1908402" cy="7116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57542" y="5995779"/>
            <a:ext cx="933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Notice: </a:t>
            </a:r>
            <a:endParaRPr lang="en-US" sz="20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9600" y="5959509"/>
            <a:ext cx="2355103" cy="5531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1940" y="6125461"/>
            <a:ext cx="304800" cy="342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3210" y="3660316"/>
            <a:ext cx="6822007" cy="54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71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ightfromsu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99" y="358289"/>
            <a:ext cx="3382242" cy="2447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2965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polarized sky light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57184" y="2651478"/>
            <a:ext cx="1408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Fig(mi) 24.51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02967" y="938098"/>
            <a:ext cx="519771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Sunlight: Unpolarized light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Rescattered light observed by ground 	observer is polarized along z</a:t>
            </a:r>
            <a:endParaRPr lang="en-US" sz="23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099897"/>
            <a:ext cx="340206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Intensity of scattered light:</a:t>
            </a:r>
            <a:endParaRPr lang="en-US" sz="23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186353"/>
            <a:ext cx="79474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Compare Intensity of rescattered light with frequencies ω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 and ω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:</a:t>
            </a:r>
            <a:endParaRPr lang="en-US" sz="2200" baseline="-25000" dirty="0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88" y="4664154"/>
            <a:ext cx="8357697" cy="97018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48" y="5772630"/>
            <a:ext cx="2072237" cy="84129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5084" y="5831702"/>
            <a:ext cx="6145602" cy="808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331" y="3651961"/>
            <a:ext cx="8800685" cy="42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47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319</Words>
  <Application>Microsoft Macintosh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22</cp:revision>
  <dcterms:created xsi:type="dcterms:W3CDTF">2013-06-06T17:27:04Z</dcterms:created>
  <dcterms:modified xsi:type="dcterms:W3CDTF">2013-09-11T21:56:11Z</dcterms:modified>
  <cp:category/>
</cp:coreProperties>
</file>