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vml" ContentType="application/vnd.openxmlformats-officedocument.vmlDrawi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9" r:id="rId3"/>
    <p:sldId id="267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0" autoAdjust="0"/>
    <p:restoredTop sz="94585" autoAdjust="0"/>
  </p:normalViewPr>
  <p:slideViewPr>
    <p:cSldViewPr snapToGrid="0" snapToObjects="1">
      <p:cViewPr varScale="1">
        <p:scale>
          <a:sx n="84" d="100"/>
          <a:sy n="84" d="100"/>
        </p:scale>
        <p:origin x="-1280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10.emf"/><Relationship Id="rId5" Type="http://schemas.openxmlformats.org/officeDocument/2006/relationships/image" Target="../media/image11.emf"/><Relationship Id="rId1" Type="http://schemas.openxmlformats.org/officeDocument/2006/relationships/image" Target="../media/image7.emf"/><Relationship Id="rId2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4" Type="http://schemas.openxmlformats.org/officeDocument/2006/relationships/image" Target="../media/image19.emf"/><Relationship Id="rId1" Type="http://schemas.openxmlformats.org/officeDocument/2006/relationships/image" Target="../media/image16.emf"/><Relationship Id="rId2" Type="http://schemas.openxmlformats.org/officeDocument/2006/relationships/image" Target="../media/image1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Relationship Id="rId2" Type="http://schemas.openxmlformats.org/officeDocument/2006/relationships/image" Target="../media/image2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5F666-C036-5546-B822-84367F748D2E}" type="datetimeFigureOut">
              <a:rPr lang="en-US" smtClean="0"/>
              <a:t>2/19/14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474D0-B22B-A44A-A615-A427153BE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932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5F666-C036-5546-B822-84367F748D2E}" type="datetimeFigureOut">
              <a:rPr lang="en-US" smtClean="0"/>
              <a:t>2/19/14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474D0-B22B-A44A-A615-A427153BE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443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5F666-C036-5546-B822-84367F748D2E}" type="datetimeFigureOut">
              <a:rPr lang="en-US" smtClean="0"/>
              <a:t>2/19/14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474D0-B22B-A44A-A615-A427153BE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403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5F666-C036-5546-B822-84367F748D2E}" type="datetimeFigureOut">
              <a:rPr lang="en-US" smtClean="0"/>
              <a:t>2/19/14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474D0-B22B-A44A-A615-A427153BE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264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5F666-C036-5546-B822-84367F748D2E}" type="datetimeFigureOut">
              <a:rPr lang="en-US" smtClean="0"/>
              <a:t>2/19/14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474D0-B22B-A44A-A615-A427153BE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00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5F666-C036-5546-B822-84367F748D2E}" type="datetimeFigureOut">
              <a:rPr lang="en-US" smtClean="0"/>
              <a:t>2/19/14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474D0-B22B-A44A-A615-A427153BE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729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5F666-C036-5546-B822-84367F748D2E}" type="datetimeFigureOut">
              <a:rPr lang="en-US" smtClean="0"/>
              <a:t>2/19/14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474D0-B22B-A44A-A615-A427153BE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537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5F666-C036-5546-B822-84367F748D2E}" type="datetimeFigureOut">
              <a:rPr lang="en-US" smtClean="0"/>
              <a:t>2/19/14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474D0-B22B-A44A-A615-A427153BE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32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5F666-C036-5546-B822-84367F748D2E}" type="datetimeFigureOut">
              <a:rPr lang="en-US" smtClean="0"/>
              <a:t>2/19/14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474D0-B22B-A44A-A615-A427153BE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468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5F666-C036-5546-B822-84367F748D2E}" type="datetimeFigureOut">
              <a:rPr lang="en-US" smtClean="0"/>
              <a:t>2/19/14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474D0-B22B-A44A-A615-A427153BE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247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5F666-C036-5546-B822-84367F748D2E}" type="datetimeFigureOut">
              <a:rPr lang="en-US" smtClean="0"/>
              <a:t>2/19/14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474D0-B22B-A44A-A615-A427153BE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900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E5F666-C036-5546-B822-84367F748D2E}" type="datetimeFigureOut">
              <a:rPr lang="en-US" smtClean="0"/>
              <a:t>2/19/14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8474D0-B22B-A44A-A615-A427153BE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882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Relationship Id="rId3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.emf"/><Relationship Id="rId12" Type="http://schemas.openxmlformats.org/officeDocument/2006/relationships/oleObject" Target="../embeddings/oleObject5.bin"/><Relationship Id="rId13" Type="http://schemas.openxmlformats.org/officeDocument/2006/relationships/image" Target="../media/image11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2.emf"/><Relationship Id="rId4" Type="http://schemas.openxmlformats.org/officeDocument/2006/relationships/oleObject" Target="../embeddings/oleObject1.bin"/><Relationship Id="rId5" Type="http://schemas.openxmlformats.org/officeDocument/2006/relationships/image" Target="../media/image7.emf"/><Relationship Id="rId6" Type="http://schemas.openxmlformats.org/officeDocument/2006/relationships/oleObject" Target="../embeddings/oleObject2.bin"/><Relationship Id="rId7" Type="http://schemas.openxmlformats.org/officeDocument/2006/relationships/image" Target="../media/image8.emf"/><Relationship Id="rId8" Type="http://schemas.openxmlformats.org/officeDocument/2006/relationships/oleObject" Target="../embeddings/oleObject3.bin"/><Relationship Id="rId9" Type="http://schemas.openxmlformats.org/officeDocument/2006/relationships/image" Target="../media/image9.emf"/><Relationship Id="rId10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Relationship Id="rId3" Type="http://schemas.openxmlformats.org/officeDocument/2006/relationships/image" Target="../media/image14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4" Type="http://schemas.openxmlformats.org/officeDocument/2006/relationships/oleObject" Target="../embeddings/oleObject6.bin"/><Relationship Id="rId5" Type="http://schemas.openxmlformats.org/officeDocument/2006/relationships/image" Target="../media/image16.emf"/><Relationship Id="rId6" Type="http://schemas.openxmlformats.org/officeDocument/2006/relationships/oleObject" Target="../embeddings/oleObject7.bin"/><Relationship Id="rId7" Type="http://schemas.openxmlformats.org/officeDocument/2006/relationships/image" Target="../media/image17.emf"/><Relationship Id="rId8" Type="http://schemas.openxmlformats.org/officeDocument/2006/relationships/oleObject" Target="../embeddings/oleObject8.bin"/><Relationship Id="rId9" Type="http://schemas.openxmlformats.org/officeDocument/2006/relationships/image" Target="../media/image18.emf"/><Relationship Id="rId10" Type="http://schemas.openxmlformats.org/officeDocument/2006/relationships/oleObject" Target="../embeddings/oleObject9.bin"/><Relationship Id="rId11" Type="http://schemas.openxmlformats.org/officeDocument/2006/relationships/image" Target="../media/image19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4" Type="http://schemas.openxmlformats.org/officeDocument/2006/relationships/oleObject" Target="../embeddings/oleObject10.bin"/><Relationship Id="rId5" Type="http://schemas.openxmlformats.org/officeDocument/2006/relationships/image" Target="../media/image21.emf"/><Relationship Id="rId6" Type="http://schemas.openxmlformats.org/officeDocument/2006/relationships/oleObject" Target="../embeddings/oleObject11.bin"/><Relationship Id="rId7" Type="http://schemas.openxmlformats.org/officeDocument/2006/relationships/image" Target="../media/image22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emf"/><Relationship Id="rId3" Type="http://schemas.openxmlformats.org/officeDocument/2006/relationships/image" Target="../media/image25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emf"/><Relationship Id="rId3" Type="http://schemas.openxmlformats.org/officeDocument/2006/relationships/image" Target="../media/image2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74" y="650677"/>
            <a:ext cx="3836114" cy="319009"/>
          </a:xfrm>
        </p:spPr>
        <p:txBody>
          <a:bodyPr>
            <a:noAutofit/>
          </a:bodyPr>
          <a:lstStyle/>
          <a:p>
            <a:r>
              <a:rPr lang="en-US" sz="2400" u="sng" dirty="0" smtClean="0">
                <a:latin typeface="+mn-lt"/>
              </a:rPr>
              <a:t>Microscopic Point-of-View:</a:t>
            </a:r>
            <a:endParaRPr lang="en-US" sz="2400" u="sng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9151" y="1024910"/>
            <a:ext cx="6459039" cy="1671760"/>
          </a:xfrm>
        </p:spPr>
        <p:txBody>
          <a:bodyPr>
            <a:normAutofit fontScale="92500"/>
          </a:bodyPr>
          <a:lstStyle/>
          <a:p>
            <a:r>
              <a:rPr lang="en-US" sz="2400" dirty="0" smtClean="0"/>
              <a:t>Interaction between EM waves and the medium</a:t>
            </a:r>
          </a:p>
          <a:p>
            <a:pPr lvl="1"/>
            <a:r>
              <a:rPr lang="en-US" sz="2000" dirty="0" smtClean="0"/>
              <a:t>Specifically; with electrons in the medium:</a:t>
            </a:r>
            <a:endParaRPr lang="en-US" sz="2400" dirty="0" smtClean="0"/>
          </a:p>
          <a:p>
            <a:r>
              <a:rPr lang="en-US" sz="2400" dirty="0" smtClean="0"/>
              <a:t>Resultant electric fields are complex</a:t>
            </a:r>
          </a:p>
          <a:p>
            <a:pPr lvl="1"/>
            <a:r>
              <a:rPr lang="en-US" sz="2000" dirty="0"/>
              <a:t>o</a:t>
            </a:r>
            <a:r>
              <a:rPr lang="en-US" sz="2000" dirty="0" smtClean="0"/>
              <a:t>riginal field, radiation field, re-radiation field..</a:t>
            </a:r>
            <a:r>
              <a:rPr lang="en-US" sz="2000" dirty="0"/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15163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Lecture 39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74" y="1294754"/>
            <a:ext cx="1485900" cy="1016000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98274" y="2994795"/>
            <a:ext cx="3477188" cy="3604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u="sng" dirty="0" smtClean="0"/>
              <a:t>Macroscopic Description</a:t>
            </a:r>
            <a:endParaRPr lang="en-US" sz="2400" u="sng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552586" y="3382619"/>
            <a:ext cx="8229600" cy="22254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 smtClean="0"/>
              <a:t>Light wave + Wave front</a:t>
            </a:r>
          </a:p>
          <a:p>
            <a:r>
              <a:rPr lang="en-US" sz="2200" dirty="0" smtClean="0"/>
              <a:t>Light particles (photons) speed in medium:</a:t>
            </a:r>
          </a:p>
          <a:p>
            <a:pPr lvl="1"/>
            <a:r>
              <a:rPr lang="en-US" sz="2000" dirty="0" smtClean="0"/>
              <a:t>n = index of refraction</a:t>
            </a:r>
          </a:p>
          <a:p>
            <a:r>
              <a:rPr lang="en-US" sz="2200" dirty="0" err="1" smtClean="0"/>
              <a:t>Wavefront</a:t>
            </a:r>
            <a:endParaRPr lang="en-US" sz="2200" dirty="0" smtClean="0"/>
          </a:p>
          <a:p>
            <a:pPr lvl="1"/>
            <a:r>
              <a:rPr lang="en-US" sz="2000" dirty="0" smtClean="0"/>
              <a:t>f = f’  </a:t>
            </a:r>
            <a:r>
              <a:rPr lang="en-US" sz="1600" dirty="0" smtClean="0"/>
              <a:t> </a:t>
            </a:r>
            <a:r>
              <a:rPr lang="en-US" sz="1800" dirty="0" smtClean="0"/>
              <a:t>(determined by oscillating frequency of original source)</a:t>
            </a:r>
            <a:endParaRPr lang="en-US" sz="18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3124" y="3631158"/>
            <a:ext cx="1181100" cy="8382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6115" y="5724670"/>
            <a:ext cx="3247009" cy="9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067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nells law 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73" y="1678851"/>
            <a:ext cx="6837636" cy="45271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30547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Refraction Phenomena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2563" y="599095"/>
            <a:ext cx="150783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Snell’s Law:</a:t>
            </a:r>
            <a:endParaRPr lang="en-US" sz="22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3821" y="1029982"/>
            <a:ext cx="37719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171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479" y="0"/>
            <a:ext cx="9152404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218934" y="-13805"/>
            <a:ext cx="2150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/>
              <a:t>Clicker IQ 38.1c</a:t>
            </a:r>
            <a:endParaRPr lang="en-US" sz="2400" b="1" u="sng" dirty="0"/>
          </a:p>
        </p:txBody>
      </p:sp>
    </p:spTree>
    <p:extLst>
      <p:ext uri="{BB962C8B-B14F-4D97-AF65-F5344CB8AC3E}">
        <p14:creationId xmlns:p14="http://schemas.microsoft.com/office/powerpoint/2010/main" val="695475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Clicker Question Explanation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from IQ Library</a:t>
            </a:r>
          </a:p>
          <a:p>
            <a:r>
              <a:rPr lang="en-US" dirty="0" smtClean="0"/>
              <a:t>I.Q. 36.1c</a:t>
            </a:r>
          </a:p>
          <a:p>
            <a:pPr marL="0" indent="0">
              <a:buNone/>
            </a:pPr>
            <a:r>
              <a:rPr lang="en-US" dirty="0" smtClean="0"/>
              <a:t>Explanation: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</p:txBody>
      </p:sp>
      <p:pic>
        <p:nvPicPr>
          <p:cNvPr id="4" name="Picture 3" descr="clicker explanation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0865" y="1417638"/>
            <a:ext cx="4370277" cy="2943868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1931414"/>
              </p:ext>
            </p:extLst>
          </p:nvPr>
        </p:nvGraphicFramePr>
        <p:xfrm>
          <a:off x="1009180" y="3427609"/>
          <a:ext cx="1697037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2" name="Equation" r:id="rId4" imgW="774700" imgH="444500" progId="Equation.3">
                  <p:embed/>
                </p:oleObj>
              </mc:Choice>
              <mc:Fallback>
                <p:oleObj name="Equation" r:id="rId4" imgW="7747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09180" y="3427609"/>
                        <a:ext cx="1697037" cy="971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1875206"/>
              </p:ext>
            </p:extLst>
          </p:nvPr>
        </p:nvGraphicFramePr>
        <p:xfrm>
          <a:off x="1119619" y="5048785"/>
          <a:ext cx="2166938" cy="881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3" name="Equation" r:id="rId6" imgW="1092200" imgH="444500" progId="Equation.3">
                  <p:embed/>
                </p:oleObj>
              </mc:Choice>
              <mc:Fallback>
                <p:oleObj name="Equation" r:id="rId6" imgW="10922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19619" y="5048785"/>
                        <a:ext cx="2166938" cy="8810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7867872"/>
              </p:ext>
            </p:extLst>
          </p:nvPr>
        </p:nvGraphicFramePr>
        <p:xfrm>
          <a:off x="4514850" y="3346450"/>
          <a:ext cx="1143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4" name="Equation" r:id="rId8" imgW="114300" imgH="165100" progId="Equation.3">
                  <p:embed/>
                </p:oleObj>
              </mc:Choice>
              <mc:Fallback>
                <p:oleObj name="Equation" r:id="rId8" imgW="114300" imgH="165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514850" y="3346450"/>
                        <a:ext cx="114300" cy="165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898741" y="4740574"/>
            <a:ext cx="2679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Small angle approximation</a:t>
            </a:r>
            <a:endParaRPr lang="en-US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1342314"/>
              </p:ext>
            </p:extLst>
          </p:nvPr>
        </p:nvGraphicFramePr>
        <p:xfrm>
          <a:off x="4514850" y="4740574"/>
          <a:ext cx="1738364" cy="1182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5" name="Equation" r:id="rId10" imgW="635000" imgH="431800" progId="Equation.3">
                  <p:embed/>
                </p:oleObj>
              </mc:Choice>
              <mc:Fallback>
                <p:oleObj name="Equation" r:id="rId10" imgW="635000" imgH="431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514850" y="4740574"/>
                        <a:ext cx="1738364" cy="1182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6944265"/>
              </p:ext>
            </p:extLst>
          </p:nvPr>
        </p:nvGraphicFramePr>
        <p:xfrm>
          <a:off x="7271492" y="4740574"/>
          <a:ext cx="1111733" cy="10769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6" name="Equation" r:id="rId12" imgW="406400" imgH="393700" progId="Equation.3">
                  <p:embed/>
                </p:oleObj>
              </mc:Choice>
              <mc:Fallback>
                <p:oleObj name="Equation" r:id="rId12" imgW="4064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7271492" y="4740574"/>
                        <a:ext cx="1111733" cy="10769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86545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otal reflection region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81" y="1423432"/>
            <a:ext cx="3414174" cy="3449738"/>
          </a:xfrm>
          <a:prstGeom prst="rect">
            <a:avLst/>
          </a:prstGeom>
        </p:spPr>
      </p:pic>
      <p:pic>
        <p:nvPicPr>
          <p:cNvPr id="5" name="Picture 4" descr="time reversed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9217" y="1423432"/>
            <a:ext cx="3414174" cy="34497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69599" y="961767"/>
            <a:ext cx="3078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Total Reflection Region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47255" y="961767"/>
            <a:ext cx="32180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Time Reversed Situation</a:t>
            </a:r>
          </a:p>
        </p:txBody>
      </p:sp>
    </p:spTree>
    <p:extLst>
      <p:ext uri="{BB962C8B-B14F-4D97-AF65-F5344CB8AC3E}">
        <p14:creationId xmlns:p14="http://schemas.microsoft.com/office/powerpoint/2010/main" val="2192154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50876" y="951198"/>
            <a:ext cx="32375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As θ</a:t>
            </a:r>
            <a:r>
              <a:rPr lang="en-US" sz="2000" baseline="-25000" dirty="0" smtClean="0"/>
              <a:t>2 </a:t>
            </a:r>
            <a:r>
              <a:rPr lang="en-US" sz="2000" dirty="0" smtClean="0"/>
              <a:t>increases, θ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 increases more rapidly</a:t>
            </a:r>
            <a:endParaRPr lang="en-US" sz="2000" baseline="-25000" dirty="0"/>
          </a:p>
        </p:txBody>
      </p:sp>
      <p:sp>
        <p:nvSpPr>
          <p:cNvPr id="5" name="TextBox 4"/>
          <p:cNvSpPr txBox="1"/>
          <p:nvPr/>
        </p:nvSpPr>
        <p:spPr>
          <a:xfrm>
            <a:off x="5450876" y="2018992"/>
            <a:ext cx="27312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At critical angle, θ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 = θ</a:t>
            </a:r>
            <a:r>
              <a:rPr lang="en-US" sz="2000" baseline="-25000" dirty="0" smtClean="0"/>
              <a:t>c</a:t>
            </a:r>
            <a:r>
              <a:rPr lang="en-US" sz="2000" dirty="0" smtClean="0"/>
              <a:t> 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		      θ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 = 90°</a:t>
            </a:r>
            <a:endParaRPr lang="en-US" sz="2000" dirty="0"/>
          </a:p>
        </p:txBody>
      </p:sp>
      <p:pic>
        <p:nvPicPr>
          <p:cNvPr id="6" name="Picture 5" descr="critical angl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62" y="951198"/>
            <a:ext cx="5484905" cy="55420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4728" y="248503"/>
            <a:ext cx="53000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Reflection/Refraction Critical Angle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7108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2293" y="358949"/>
            <a:ext cx="63653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Application: Optical Fiber [Ch24.HW4.009]   </a:t>
            </a:r>
            <a:endParaRPr lang="en-US" sz="2800" dirty="0"/>
          </a:p>
        </p:txBody>
      </p:sp>
      <p:pic>
        <p:nvPicPr>
          <p:cNvPr id="6" name="Picture 5" descr="fiber optic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590" y="1439053"/>
            <a:ext cx="4914900" cy="1854200"/>
          </a:xfrm>
          <a:prstGeom prst="rect">
            <a:avLst/>
          </a:prstGeom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3228995"/>
              </p:ext>
            </p:extLst>
          </p:nvPr>
        </p:nvGraphicFramePr>
        <p:xfrm>
          <a:off x="2665639" y="3576855"/>
          <a:ext cx="960981" cy="544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1" name="Equation" r:id="rId4" imgW="381000" imgH="215900" progId="Equation.3">
                  <p:embed/>
                </p:oleObj>
              </mc:Choice>
              <mc:Fallback>
                <p:oleObj name="Equation" r:id="rId4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665639" y="3576855"/>
                        <a:ext cx="960981" cy="544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9871098"/>
              </p:ext>
            </p:extLst>
          </p:nvPr>
        </p:nvGraphicFramePr>
        <p:xfrm>
          <a:off x="2665639" y="4121411"/>
          <a:ext cx="960981" cy="544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2" name="Equation" r:id="rId6" imgW="381000" imgH="215900" progId="Equation.3">
                  <p:embed/>
                </p:oleObj>
              </mc:Choice>
              <mc:Fallback>
                <p:oleObj name="Equation" r:id="rId6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665639" y="4121411"/>
                        <a:ext cx="960981" cy="544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7424780"/>
              </p:ext>
            </p:extLst>
          </p:nvPr>
        </p:nvGraphicFramePr>
        <p:xfrm>
          <a:off x="4067387" y="3576855"/>
          <a:ext cx="993014" cy="544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3" name="Equation" r:id="rId8" imgW="393700" imgH="215900" progId="Equation.3">
                  <p:embed/>
                </p:oleObj>
              </mc:Choice>
              <mc:Fallback>
                <p:oleObj name="Equation" r:id="rId8" imgW="3937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067387" y="3576855"/>
                        <a:ext cx="993014" cy="544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3842807"/>
              </p:ext>
            </p:extLst>
          </p:nvPr>
        </p:nvGraphicFramePr>
        <p:xfrm>
          <a:off x="4067387" y="4121411"/>
          <a:ext cx="993014" cy="544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4" name="Equation" r:id="rId10" imgW="393700" imgH="215900" progId="Equation.3">
                  <p:embed/>
                </p:oleObj>
              </mc:Choice>
              <mc:Fallback>
                <p:oleObj name="Equation" r:id="rId10" imgW="3937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067387" y="4121411"/>
                        <a:ext cx="993014" cy="544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200379" y="4246604"/>
            <a:ext cx="2332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Total reflection region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671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829" y="53825"/>
            <a:ext cx="37533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Derivation of Snell’s Law</a:t>
            </a:r>
            <a:endParaRPr lang="en-US" sz="2800" dirty="0"/>
          </a:p>
        </p:txBody>
      </p:sp>
      <p:pic>
        <p:nvPicPr>
          <p:cNvPr id="2" name="Picture 1" descr="derivation of snells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385" y="678316"/>
            <a:ext cx="6521615" cy="5755584"/>
          </a:xfrm>
          <a:prstGeom prst="rect">
            <a:avLst/>
          </a:prstGeom>
        </p:spPr>
      </p:pic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4349118"/>
              </p:ext>
            </p:extLst>
          </p:nvPr>
        </p:nvGraphicFramePr>
        <p:xfrm>
          <a:off x="254449" y="2962344"/>
          <a:ext cx="1322153" cy="9073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8" name="Equation" r:id="rId4" imgW="647700" imgH="444500" progId="Equation.3">
                  <p:embed/>
                </p:oleObj>
              </mc:Choice>
              <mc:Fallback>
                <p:oleObj name="Equation" r:id="rId4" imgW="6477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54449" y="2962344"/>
                        <a:ext cx="1322153" cy="9073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7272801"/>
              </p:ext>
            </p:extLst>
          </p:nvPr>
        </p:nvGraphicFramePr>
        <p:xfrm>
          <a:off x="82829" y="4029281"/>
          <a:ext cx="5076826" cy="171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9" name="Equation" r:id="rId6" imgW="2552700" imgH="863600" progId="Equation.3">
                  <p:embed/>
                </p:oleObj>
              </mc:Choice>
              <mc:Fallback>
                <p:oleObj name="Equation" r:id="rId6" imgW="2552700" imgH="863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2829" y="4029281"/>
                        <a:ext cx="5076826" cy="1716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73970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8049" y="83533"/>
            <a:ext cx="10050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Prism</a:t>
            </a:r>
            <a:endParaRPr lang="en-US" sz="2800" dirty="0"/>
          </a:p>
        </p:txBody>
      </p:sp>
      <p:pic>
        <p:nvPicPr>
          <p:cNvPr id="5" name="Picture 4" descr="prism graph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11" y="606753"/>
            <a:ext cx="4017217" cy="406701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0532" y="883567"/>
            <a:ext cx="22384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Color Dispersion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28337" y="4290632"/>
            <a:ext cx="38752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At each surface, the light ray is bending</a:t>
            </a:r>
          </a:p>
          <a:p>
            <a:r>
              <a:rPr lang="en-US" dirty="0" smtClean="0"/>
              <a:t>Violet light has more bending than red</a:t>
            </a:r>
            <a:endParaRPr lang="en-US" dirty="0"/>
          </a:p>
        </p:txBody>
      </p:sp>
      <p:pic>
        <p:nvPicPr>
          <p:cNvPr id="7" name="Picture 6" descr="prism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4289" y="1584290"/>
            <a:ext cx="4513966" cy="2554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7326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rism-conv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62" y="1035430"/>
            <a:ext cx="4092252" cy="4541780"/>
          </a:xfrm>
          <a:prstGeom prst="rect">
            <a:avLst/>
          </a:prstGeom>
        </p:spPr>
      </p:pic>
      <p:pic>
        <p:nvPicPr>
          <p:cNvPr id="5" name="Picture 4" descr="prism-diver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4181" y="1145876"/>
            <a:ext cx="3821033" cy="4240767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4458973" y="662675"/>
            <a:ext cx="0" cy="552229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706071" y="662675"/>
            <a:ext cx="16350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Convergent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569412" y="670405"/>
            <a:ext cx="14069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Divergent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01062" y="147185"/>
            <a:ext cx="18476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Two Prisms</a:t>
            </a:r>
          </a:p>
        </p:txBody>
      </p:sp>
    </p:spTree>
    <p:extLst>
      <p:ext uri="{BB962C8B-B14F-4D97-AF65-F5344CB8AC3E}">
        <p14:creationId xmlns:p14="http://schemas.microsoft.com/office/powerpoint/2010/main" val="37495557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164</Words>
  <Application>Microsoft Macintosh PowerPoint</Application>
  <PresentationFormat>On-screen Show (4:3)</PresentationFormat>
  <Paragraphs>37</Paragraphs>
  <Slides>10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Office Theme</vt:lpstr>
      <vt:lpstr>Equation</vt:lpstr>
      <vt:lpstr>Microscopic Point-of-View:</vt:lpstr>
      <vt:lpstr>PowerPoint Presentation</vt:lpstr>
      <vt:lpstr>PowerPoint Presentation</vt:lpstr>
      <vt:lpstr>Clicker Question Explanation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 303L Lecture 41</dc:title>
  <dc:creator>Camron Matschek</dc:creator>
  <cp:lastModifiedBy>Camron Matschek</cp:lastModifiedBy>
  <cp:revision>22</cp:revision>
  <dcterms:created xsi:type="dcterms:W3CDTF">2013-04-29T06:58:37Z</dcterms:created>
  <dcterms:modified xsi:type="dcterms:W3CDTF">2014-02-19T06:42:58Z</dcterms:modified>
</cp:coreProperties>
</file>