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77" r:id="rId6"/>
    <p:sldId id="259" r:id="rId7"/>
    <p:sldId id="260" r:id="rId8"/>
    <p:sldId id="261" r:id="rId9"/>
    <p:sldId id="262" r:id="rId10"/>
    <p:sldId id="276" r:id="rId11"/>
    <p:sldId id="264" r:id="rId12"/>
    <p:sldId id="265" r:id="rId13"/>
    <p:sldId id="274" r:id="rId14"/>
    <p:sldId id="266" r:id="rId15"/>
    <p:sldId id="267" r:id="rId16"/>
    <p:sldId id="268" r:id="rId17"/>
    <p:sldId id="272" r:id="rId18"/>
    <p:sldId id="269" r:id="rId19"/>
    <p:sldId id="273" r:id="rId20"/>
    <p:sldId id="270" r:id="rId21"/>
    <p:sldId id="271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2883-A567-4AC6-96AA-E2E2816556FA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8740A-BF2C-45E9-BC1F-8C9B5DC8490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2883-A567-4AC6-96AA-E2E2816556FA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40A-BF2C-45E9-BC1F-8C9B5DC84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2883-A567-4AC6-96AA-E2E2816556FA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40A-BF2C-45E9-BC1F-8C9B5DC84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EE2883-A567-4AC6-96AA-E2E2816556FA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888740A-BF2C-45E9-BC1F-8C9B5DC8490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2883-A567-4AC6-96AA-E2E2816556FA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40A-BF2C-45E9-BC1F-8C9B5DC849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2883-A567-4AC6-96AA-E2E2816556FA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40A-BF2C-45E9-BC1F-8C9B5DC849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40A-BF2C-45E9-BC1F-8C9B5DC849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2883-A567-4AC6-96AA-E2E2816556FA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2883-A567-4AC6-96AA-E2E2816556FA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40A-BF2C-45E9-BC1F-8C9B5DC849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2883-A567-4AC6-96AA-E2E2816556FA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40A-BF2C-45E9-BC1F-8C9B5DC84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EE2883-A567-4AC6-96AA-E2E2816556FA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88740A-BF2C-45E9-BC1F-8C9B5DC849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2883-A567-4AC6-96AA-E2E2816556FA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8740A-BF2C-45E9-BC1F-8C9B5DC849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EE2883-A567-4AC6-96AA-E2E2816556FA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888740A-BF2C-45E9-BC1F-8C9B5DC8490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PHY102M</a:t>
            </a:r>
          </a:p>
          <a:p>
            <a:r>
              <a:rPr lang="en-US" dirty="0" smtClean="0"/>
              <a:t>Henry Schreiner</a:t>
            </a:r>
          </a:p>
          <a:p>
            <a:r>
              <a:rPr lang="en-US" dirty="0" smtClean="0"/>
              <a:t>The University of Texas at Austin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spreadsheets for</a:t>
            </a:r>
            <a:br>
              <a:rPr lang="en-US" dirty="0" smtClean="0"/>
            </a:br>
            <a:r>
              <a:rPr lang="en-US" dirty="0" smtClean="0"/>
              <a:t>lab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PI()</a:t>
            </a:r>
          </a:p>
          <a:p>
            <a:r>
              <a:rPr lang="en-US" dirty="0" smtClean="0"/>
              <a:t>SIN(x), COS(x), TAN(x)</a:t>
            </a:r>
          </a:p>
          <a:p>
            <a:r>
              <a:rPr lang="en-US" dirty="0" smtClean="0"/>
              <a:t>ASIN(x</a:t>
            </a:r>
            <a:r>
              <a:rPr lang="en-US" dirty="0" smtClean="0"/>
              <a:t>), </a:t>
            </a:r>
            <a:r>
              <a:rPr lang="en-US" dirty="0" smtClean="0"/>
              <a:t>ACOS(x</a:t>
            </a:r>
            <a:r>
              <a:rPr lang="en-US" dirty="0" smtClean="0"/>
              <a:t>), </a:t>
            </a:r>
            <a:r>
              <a:rPr lang="en-US" dirty="0" smtClean="0"/>
              <a:t>ATAN(x)</a:t>
            </a:r>
          </a:p>
          <a:p>
            <a:r>
              <a:rPr lang="en-US" dirty="0" smtClean="0"/>
              <a:t>SQRT(x)</a:t>
            </a:r>
          </a:p>
          <a:p>
            <a:r>
              <a:rPr lang="en-US" dirty="0" smtClean="0"/>
              <a:t>RADIANS(x), DEGREES(x)</a:t>
            </a:r>
          </a:p>
          <a:p>
            <a:r>
              <a:rPr lang="en-US" dirty="0" smtClean="0"/>
              <a:t>SUM(x), AVERAGE(X)</a:t>
            </a:r>
          </a:p>
          <a:p>
            <a:r>
              <a:rPr lang="en-US" dirty="0" smtClean="0"/>
              <a:t>CONVERT(x, “from”, “to”)</a:t>
            </a:r>
          </a:p>
          <a:p>
            <a:r>
              <a:rPr lang="en-US" dirty="0" smtClean="0"/>
              <a:t>SLOPE(</a:t>
            </a:r>
            <a:r>
              <a:rPr lang="en-US" dirty="0" err="1" smtClean="0"/>
              <a:t>y,x</a:t>
            </a:r>
            <a:r>
              <a:rPr lang="en-US" dirty="0" smtClean="0"/>
              <a:t>), INTERCEPT(</a:t>
            </a:r>
            <a:r>
              <a:rPr lang="en-US" dirty="0" err="1" smtClean="0"/>
              <a:t>y,x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Handy formulas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range</a:t>
            </a:r>
          </a:p>
          <a:p>
            <a:r>
              <a:rPr lang="en-US" dirty="0" smtClean="0"/>
              <a:t>Insert graph</a:t>
            </a:r>
          </a:p>
          <a:p>
            <a:r>
              <a:rPr lang="en-US" dirty="0" smtClean="0"/>
              <a:t>Choose type</a:t>
            </a:r>
          </a:p>
          <a:p>
            <a:r>
              <a:rPr lang="en-US" dirty="0" smtClean="0"/>
              <a:t>Format options</a:t>
            </a:r>
          </a:p>
          <a:p>
            <a:r>
              <a:rPr lang="en-US" dirty="0" smtClean="0"/>
              <a:t>Labels</a:t>
            </a:r>
          </a:p>
          <a:p>
            <a:r>
              <a:rPr lang="en-US" dirty="0" smtClean="0"/>
              <a:t>Trend line and option</a:t>
            </a:r>
          </a:p>
          <a:p>
            <a:r>
              <a:rPr lang="en-US" dirty="0" smtClean="0"/>
              <a:t>Move to separate sheet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Changing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Changing data source</a:t>
            </a:r>
          </a:p>
          <a:p>
            <a:r>
              <a:rPr lang="en-US" dirty="0" smtClean="0"/>
              <a:t>Multiple data sources on one graph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graphing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ranges</a:t>
            </a:r>
          </a:p>
          <a:p>
            <a:r>
              <a:rPr lang="en-US" dirty="0" smtClean="0"/>
              <a:t>Scale to fit</a:t>
            </a:r>
          </a:p>
          <a:p>
            <a:r>
              <a:rPr lang="en-US" dirty="0" smtClean="0"/>
              <a:t>Use sheets if you can!</a:t>
            </a:r>
          </a:p>
          <a:p>
            <a:r>
              <a:rPr lang="en-US" dirty="0" smtClean="0"/>
              <a:t>Different views available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057400"/>
          </a:xfrm>
        </p:spPr>
        <p:txBody>
          <a:bodyPr/>
          <a:lstStyle/>
          <a:p>
            <a:r>
              <a:rPr lang="en-US" dirty="0" smtClean="0"/>
              <a:t>Cells can have a name</a:t>
            </a:r>
          </a:p>
          <a:p>
            <a:r>
              <a:rPr lang="en-US" dirty="0" smtClean="0"/>
              <a:t>Makes formulas nicer</a:t>
            </a:r>
          </a:p>
          <a:p>
            <a:r>
              <a:rPr lang="en-US" dirty="0" smtClean="0"/>
              <a:t>Fewer $</a:t>
            </a:r>
          </a:p>
          <a:p>
            <a:r>
              <a:rPr lang="en-US" dirty="0" smtClean="0"/>
              <a:t>Personal preference: Start names with _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Advanced: Naming cells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4267200"/>
            <a:ext cx="3304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=$A$1 * $A$2 * B1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5715000"/>
            <a:ext cx="2682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=_m * _g * B1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4876800"/>
            <a:ext cx="824521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s.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control to select ranges that don’t touch</a:t>
            </a:r>
          </a:p>
          <a:p>
            <a:r>
              <a:rPr lang="en-US" dirty="0" smtClean="0"/>
              <a:t>Useful for graphing</a:t>
            </a:r>
          </a:p>
          <a:p>
            <a:r>
              <a:rPr lang="en-US" dirty="0" smtClean="0"/>
              <a:t>Also works in some other programs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Advanced: Unconnected selection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control sig-figs with formatting</a:t>
            </a:r>
          </a:p>
          <a:p>
            <a:r>
              <a:rPr lang="en-US" dirty="0" smtClean="0"/>
              <a:t>You can change display types</a:t>
            </a:r>
          </a:p>
          <a:p>
            <a:r>
              <a:rPr lang="en-US" dirty="0" smtClean="0"/>
              <a:t>You can control color,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Advanced: Cell formatting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562600"/>
            <a:ext cx="49441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0.001234    0.0012 </a:t>
            </a:r>
            <a:r>
              <a:rPr lang="en-US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1.2E-3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Super/subscripts</a:t>
            </a:r>
          </a:p>
          <a:p>
            <a:r>
              <a:rPr lang="en-US" dirty="0" smtClean="0"/>
              <a:t>Greek letters</a:t>
            </a:r>
          </a:p>
          <a:p>
            <a:r>
              <a:rPr lang="en-US" dirty="0" smtClean="0"/>
              <a:t>Special symbols</a:t>
            </a:r>
          </a:p>
          <a:p>
            <a:r>
              <a:rPr lang="en-US" dirty="0" smtClean="0"/>
              <a:t>Force text with ‘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Advanced: Special 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Tables allow simple manipulation of tabular data</a:t>
            </a:r>
          </a:p>
          <a:p>
            <a:r>
              <a:rPr lang="en-US" dirty="0" smtClean="0"/>
              <a:t>Auto-fills, auto-updates for formulas</a:t>
            </a:r>
          </a:p>
          <a:p>
            <a:r>
              <a:rPr lang="en-US" dirty="0" smtClean="0"/>
              <a:t>Nicer range names (?)</a:t>
            </a:r>
          </a:p>
          <a:p>
            <a:r>
              <a:rPr lang="en-US" dirty="0" smtClean="0"/>
              <a:t>Easy sorting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Advanced: Tables (Excel)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functions</a:t>
            </a:r>
          </a:p>
          <a:p>
            <a:r>
              <a:rPr lang="en-US" dirty="0" smtClean="0"/>
              <a:t>Can move cells by dragging</a:t>
            </a:r>
          </a:p>
          <a:p>
            <a:r>
              <a:rPr lang="en-US" dirty="0" smtClean="0"/>
              <a:t>Can show formulas</a:t>
            </a:r>
          </a:p>
          <a:p>
            <a:r>
              <a:rPr lang="en-US" dirty="0" smtClean="0"/>
              <a:t>Can show dependents</a:t>
            </a:r>
          </a:p>
          <a:p>
            <a:endParaRPr lang="en-US" dirty="0" smtClean="0"/>
          </a:p>
          <a:p>
            <a:r>
              <a:rPr lang="en-US" dirty="0" smtClean="0"/>
              <a:t>Sort: not (usually) a formula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Advanced: Formula helpers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Cells</a:t>
            </a:r>
          </a:p>
          <a:p>
            <a:pPr lvl="1"/>
            <a:r>
              <a:rPr lang="en-US" dirty="0" smtClean="0"/>
              <a:t>Cells have names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Cells contain data, text, or formulas</a:t>
            </a:r>
          </a:p>
          <a:p>
            <a:pPr lvl="1"/>
            <a:r>
              <a:rPr lang="en-US" dirty="0" smtClean="0"/>
              <a:t>Cells have formats</a:t>
            </a:r>
          </a:p>
          <a:p>
            <a:pPr lvl="1"/>
            <a:r>
              <a:rPr lang="en-US" dirty="0" smtClean="0"/>
              <a:t>Normally overwrites, F2 or clicking again edits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information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71800" y="2570480"/>
          <a:ext cx="2895600" cy="15443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23900"/>
                <a:gridCol w="723900"/>
                <a:gridCol w="723900"/>
                <a:gridCol w="7239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524000"/>
          <a:ext cx="5715001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81"/>
                <a:gridCol w="1139119"/>
                <a:gridCol w="914400"/>
                <a:gridCol w="1219200"/>
                <a:gridCol w="914400"/>
                <a:gridCol w="12192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t=j/30</a:t>
                      </a:r>
                      <a:r>
                        <a:rPr lang="en-US" baseline="0" dirty="0" smtClean="0"/>
                        <a:t>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 (m/s)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m*g*h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½*m*v^2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-0.053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-0.071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lab-like work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257800"/>
            <a:ext cx="2300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m=2.1 kg</a:t>
            </a: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5257800"/>
            <a:ext cx="3176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 = 9.81 m/s</a:t>
            </a:r>
            <a:r>
              <a:rPr lang="en-US" sz="4000" b="1" spc="50" baseline="300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</a:t>
            </a: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3058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375"/>
                <a:gridCol w="865188"/>
                <a:gridCol w="964066"/>
                <a:gridCol w="1186543"/>
                <a:gridCol w="1186543"/>
                <a:gridCol w="1186543"/>
                <a:gridCol w="118654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 </a:t>
                      </a:r>
                      <a:r>
                        <a:rPr lang="en-US" dirty="0" smtClean="0"/>
                        <a:t>(kg)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+m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+m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-25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 (m/s)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p=m*v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KE=1/2*m*v^2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2494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</a:t>
            </a:r>
            <a:r>
              <a:rPr lang="en-US" sz="4000" b="1" spc="50" baseline="-250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=2.1 kg</a:t>
            </a: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4495800"/>
            <a:ext cx="2932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</a:t>
            </a:r>
            <a:r>
              <a:rPr lang="en-US" sz="4000" b="1" spc="50" baseline="-250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=0.93 kg</a:t>
            </a: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Appendix A in lab manual</a:t>
            </a:r>
          </a:p>
          <a:p>
            <a:r>
              <a:rPr lang="en-US" dirty="0" smtClean="0"/>
              <a:t>Specific tutorials on 102M website</a:t>
            </a:r>
          </a:p>
          <a:p>
            <a:endParaRPr lang="en-US" dirty="0" smtClean="0"/>
          </a:p>
          <a:p>
            <a:r>
              <a:rPr lang="en-US" dirty="0" smtClean="0"/>
              <a:t>Look for help online</a:t>
            </a:r>
          </a:p>
          <a:p>
            <a:r>
              <a:rPr lang="en-US" dirty="0" smtClean="0"/>
              <a:t>Look for </a:t>
            </a:r>
            <a:r>
              <a:rPr lang="en-US" dirty="0" smtClean="0"/>
              <a:t>Y</a:t>
            </a:r>
            <a:r>
              <a:rPr lang="en-US" dirty="0" smtClean="0"/>
              <a:t>ouTube videos</a:t>
            </a:r>
          </a:p>
          <a:p>
            <a:endParaRPr lang="en-US" dirty="0" smtClean="0"/>
          </a:p>
          <a:p>
            <a:r>
              <a:rPr lang="en-US" dirty="0" smtClean="0"/>
              <a:t>Ask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help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=</a:t>
            </a:r>
          </a:p>
          <a:p>
            <a:r>
              <a:rPr lang="en-US" dirty="0" smtClean="0"/>
              <a:t>Standard math symbols: +-*/^()</a:t>
            </a:r>
          </a:p>
          <a:p>
            <a:r>
              <a:rPr lang="en-US" dirty="0" smtClean="0"/>
              <a:t>Functions: SIN(), COS(), SQRT(), …</a:t>
            </a:r>
          </a:p>
          <a:p>
            <a:r>
              <a:rPr lang="en-US" dirty="0" smtClean="0"/>
              <a:t>Cells by name (click shortcut)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581400"/>
          <a:ext cx="7772400" cy="235718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1000"/>
                <a:gridCol w="3505200"/>
                <a:gridCol w="2819400"/>
                <a:gridCol w="10668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65872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A1 + A2 + 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65872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( A1 +</a:t>
                      </a:r>
                      <a:r>
                        <a:rPr lang="en-US" baseline="0" dirty="0" smtClean="0"/>
                        <a:t> A2 ) / 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5872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SQRT(A2</a:t>
                      </a:r>
                      <a:r>
                        <a:rPr lang="en-US" baseline="0" dirty="0" smtClean="0"/>
                        <a:t> 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refer to a range of cells using :</a:t>
            </a:r>
          </a:p>
          <a:p>
            <a:r>
              <a:rPr lang="en-US" dirty="0" smtClean="0"/>
              <a:t>A1:A3 refers to the cells A1, A2, and A3</a:t>
            </a:r>
          </a:p>
          <a:p>
            <a:r>
              <a:rPr lang="en-US" dirty="0" smtClean="0"/>
              <a:t>SUM(), AVERAGE(), 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Ranges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581400"/>
          <a:ext cx="7772400" cy="235718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1000"/>
                <a:gridCol w="3505200"/>
                <a:gridCol w="2819400"/>
                <a:gridCol w="10668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65872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=SUM(A1:A3)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65872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=AVERAGE(A1:A3)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65872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Normal copy/paste copies formulas</a:t>
            </a:r>
          </a:p>
          <a:p>
            <a:r>
              <a:rPr lang="en-US" dirty="0" smtClean="0"/>
              <a:t>More options available</a:t>
            </a:r>
          </a:p>
          <a:p>
            <a:pPr lvl="1"/>
            <a:r>
              <a:rPr lang="en-US" dirty="0" smtClean="0"/>
              <a:t>Numbers</a:t>
            </a:r>
          </a:p>
          <a:p>
            <a:pPr lvl="1"/>
            <a:r>
              <a:rPr lang="en-US" dirty="0" smtClean="0"/>
              <a:t>Formats</a:t>
            </a:r>
          </a:p>
          <a:p>
            <a:pPr lvl="1"/>
            <a:r>
              <a:rPr lang="en-US" dirty="0" smtClean="0"/>
              <a:t>Linked cells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opy and paste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Copy and paste automatically translates positions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opy and paste formulas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352800"/>
          <a:ext cx="6629400" cy="320040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57350"/>
                <a:gridCol w="1657350"/>
                <a:gridCol w="1657350"/>
                <a:gridCol w="1657350"/>
              </a:tblGrid>
              <a:tr h="6734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84230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230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=B1</a:t>
                      </a:r>
                      <a:endParaRPr lang="en-US" dirty="0"/>
                    </a:p>
                  </a:txBody>
                  <a:tcPr/>
                </a:tc>
              </a:tr>
              <a:tr h="84230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4495800" y="5257800"/>
            <a:ext cx="609600" cy="38100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34000" y="4800600"/>
            <a:ext cx="762000" cy="53340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Adding $ locks the following value</a:t>
            </a:r>
          </a:p>
          <a:p>
            <a:pPr lvl="1"/>
            <a:r>
              <a:rPr lang="en-US" dirty="0" smtClean="0"/>
              <a:t>A$1 -&gt; the 1 won’t change</a:t>
            </a:r>
          </a:p>
          <a:p>
            <a:pPr lvl="1"/>
            <a:r>
              <a:rPr lang="en-US" dirty="0" smtClean="0"/>
              <a:t>$A1 -&gt; The A won’t change</a:t>
            </a:r>
          </a:p>
          <a:p>
            <a:pPr lvl="1"/>
            <a:r>
              <a:rPr lang="en-US" dirty="0" smtClean="0"/>
              <a:t>$A$1 -&gt; Neither will change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352800"/>
          <a:ext cx="6629400" cy="320040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57350"/>
                <a:gridCol w="1657350"/>
                <a:gridCol w="1657350"/>
                <a:gridCol w="1657350"/>
              </a:tblGrid>
              <a:tr h="6734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84230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230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=$A$1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=$A$1</a:t>
                      </a:r>
                      <a:endParaRPr lang="en-US" dirty="0"/>
                    </a:p>
                  </a:txBody>
                  <a:tcPr/>
                </a:tc>
              </a:tr>
              <a:tr h="84230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=$A$1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4495800" y="5257800"/>
            <a:ext cx="609600" cy="38100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34000" y="4800600"/>
            <a:ext cx="762000" cy="53340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Using the mouse, you can smart fill values quickly</a:t>
            </a:r>
          </a:p>
          <a:p>
            <a:r>
              <a:rPr lang="en-US" dirty="0" smtClean="0"/>
              <a:t>Works off selected cells</a:t>
            </a:r>
          </a:p>
          <a:p>
            <a:r>
              <a:rPr lang="en-US" dirty="0" smtClean="0"/>
              <a:t>Drag the corner down or across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fill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4572000"/>
            <a:ext cx="25908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1800" y="5257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4572000"/>
            <a:ext cx="25908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3657600"/>
            <a:ext cx="25908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3657600"/>
            <a:ext cx="25908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48400" y="4953000"/>
            <a:ext cx="1447800" cy="838200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Using the mouse, you can smart fill values quickly</a:t>
            </a:r>
          </a:p>
          <a:p>
            <a:r>
              <a:rPr lang="en-US" dirty="0" smtClean="0"/>
              <a:t>Works off selected cells</a:t>
            </a:r>
          </a:p>
          <a:p>
            <a:r>
              <a:rPr lang="en-US" dirty="0" smtClean="0"/>
              <a:t>Drag the corner down or across</a:t>
            </a:r>
          </a:p>
          <a:p>
            <a:endParaRPr lang="en-US" dirty="0" smtClean="0"/>
          </a:p>
          <a:p>
            <a:r>
              <a:rPr lang="en-US" dirty="0" smtClean="0"/>
              <a:t>Formulas -&gt; Like copy/paste</a:t>
            </a:r>
          </a:p>
          <a:p>
            <a:r>
              <a:rPr lang="en-US" dirty="0" smtClean="0"/>
              <a:t>Numbers/Text -&gt; Tries to guess the series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fill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150</TotalTime>
  <Words>625</Words>
  <Application>Microsoft Office PowerPoint</Application>
  <PresentationFormat>On-screen Show (4:3)</PresentationFormat>
  <Paragraphs>234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Paper</vt:lpstr>
      <vt:lpstr>Using spreadsheets for lab work</vt:lpstr>
      <vt:lpstr>Entering information</vt:lpstr>
      <vt:lpstr>Formulas</vt:lpstr>
      <vt:lpstr>Cell Ranges</vt:lpstr>
      <vt:lpstr>Copy and paste</vt:lpstr>
      <vt:lpstr>Copy and paste formulas</vt:lpstr>
      <vt:lpstr>Locking</vt:lpstr>
      <vt:lpstr>Smart fill</vt:lpstr>
      <vt:lpstr>Smart fill</vt:lpstr>
      <vt:lpstr>Handy formulas</vt:lpstr>
      <vt:lpstr>Graphing</vt:lpstr>
      <vt:lpstr>Advanced graphing</vt:lpstr>
      <vt:lpstr>Printing</vt:lpstr>
      <vt:lpstr>Advanced: Naming cells</vt:lpstr>
      <vt:lpstr>Advanced: Unconnected selection</vt:lpstr>
      <vt:lpstr>Advanced: Cell formatting</vt:lpstr>
      <vt:lpstr>Advanced: Special text</vt:lpstr>
      <vt:lpstr>Advanced: Tables (Excel)</vt:lpstr>
      <vt:lpstr>Advanced: Formula helpers</vt:lpstr>
      <vt:lpstr>Example lab-like work</vt:lpstr>
      <vt:lpstr>Second example</vt:lpstr>
      <vt:lpstr>More help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spreadsheets for lab work</dc:title>
  <dc:creator>Henry Schreiner III</dc:creator>
  <cp:lastModifiedBy>Henry Schreiner III</cp:lastModifiedBy>
  <cp:revision>29</cp:revision>
  <dcterms:created xsi:type="dcterms:W3CDTF">2014-06-20T14:13:32Z</dcterms:created>
  <dcterms:modified xsi:type="dcterms:W3CDTF">2014-06-20T16:43:48Z</dcterms:modified>
</cp:coreProperties>
</file>